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5112" r:id="rId1"/>
  </p:sldMasterIdLst>
  <p:sldIdLst>
    <p:sldId id="260" r:id="rId2"/>
    <p:sldId id="257" r:id="rId3"/>
    <p:sldId id="258" r:id="rId4"/>
    <p:sldId id="261" r:id="rId5"/>
    <p:sldId id="268" r:id="rId6"/>
    <p:sldId id="269" r:id="rId7"/>
    <p:sldId id="270" r:id="rId8"/>
    <p:sldId id="271" r:id="rId9"/>
    <p:sldId id="262" r:id="rId10"/>
    <p:sldId id="264" r:id="rId11"/>
    <p:sldId id="272" r:id="rId12"/>
    <p:sldId id="266" r:id="rId13"/>
    <p:sldId id="267" r:id="rId14"/>
    <p:sldId id="281" r:id="rId15"/>
    <p:sldId id="275" r:id="rId16"/>
    <p:sldId id="276" r:id="rId17"/>
    <p:sldId id="277" r:id="rId18"/>
    <p:sldId id="279" r:id="rId19"/>
    <p:sldId id="280" r:id="rId20"/>
    <p:sldId id="278"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707"/>
    <p:restoredTop sz="96341"/>
  </p:normalViewPr>
  <p:slideViewPr>
    <p:cSldViewPr snapToGrid="0" snapToObjects="1">
      <p:cViewPr varScale="1">
        <p:scale>
          <a:sx n="117" d="100"/>
          <a:sy n="117" d="100"/>
        </p:scale>
        <p:origin x="584"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GB"/>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7851CC21-A65D-D64F-9ED9-D8C79630130B}" type="datetimeFigureOut">
              <a:rPr lang="en-US" smtClean="0"/>
              <a:t>11/11/20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0F6819-5FA7-C243-B855-1BF001B84C94}"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010579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7851CC21-A65D-D64F-9ED9-D8C79630130B}" type="datetimeFigureOut">
              <a:rPr lang="en-US" smtClean="0"/>
              <a:t>11/11/20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0F6819-5FA7-C243-B855-1BF001B84C94}" type="slidenum">
              <a:rPr lang="en-US" smtClean="0"/>
              <a:t>‹#›</a:t>
            </a:fld>
            <a:endParaRPr lang="en-US"/>
          </a:p>
        </p:txBody>
      </p:sp>
    </p:spTree>
    <p:extLst>
      <p:ext uri="{BB962C8B-B14F-4D97-AF65-F5344CB8AC3E}">
        <p14:creationId xmlns:p14="http://schemas.microsoft.com/office/powerpoint/2010/main" val="29430954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GB"/>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7851CC21-A65D-D64F-9ED9-D8C79630130B}" type="datetimeFigureOut">
              <a:rPr lang="en-US" smtClean="0"/>
              <a:t>11/11/20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0F6819-5FA7-C243-B855-1BF001B84C94}" type="slidenum">
              <a:rPr lang="en-US" smtClean="0"/>
              <a:t>‹#›</a:t>
            </a:fld>
            <a:endParaRPr lang="en-US"/>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54434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7851CC21-A65D-D64F-9ED9-D8C79630130B}" type="datetimeFigureOut">
              <a:rPr lang="en-US" smtClean="0"/>
              <a:t>11/11/20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0F6819-5FA7-C243-B855-1BF001B84C94}" type="slidenum">
              <a:rPr lang="en-US" smtClean="0"/>
              <a:t>‹#›</a:t>
            </a:fld>
            <a:endParaRPr lang="en-US"/>
          </a:p>
        </p:txBody>
      </p:sp>
    </p:spTree>
    <p:extLst>
      <p:ext uri="{BB962C8B-B14F-4D97-AF65-F5344CB8AC3E}">
        <p14:creationId xmlns:p14="http://schemas.microsoft.com/office/powerpoint/2010/main" val="19332561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GB"/>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7851CC21-A65D-D64F-9ED9-D8C79630130B}" type="datetimeFigureOut">
              <a:rPr lang="en-US" smtClean="0"/>
              <a:t>11/11/20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0F6819-5FA7-C243-B855-1BF001B84C94}"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320659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GB"/>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7851CC21-A65D-D64F-9ED9-D8C79630130B}" type="datetimeFigureOut">
              <a:rPr lang="en-US" smtClean="0"/>
              <a:t>11/11/20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40F6819-5FA7-C243-B855-1BF001B84C94}" type="slidenum">
              <a:rPr lang="en-US" smtClean="0"/>
              <a:t>‹#›</a:t>
            </a:fld>
            <a:endParaRPr lang="en-US"/>
          </a:p>
        </p:txBody>
      </p:sp>
    </p:spTree>
    <p:extLst>
      <p:ext uri="{BB962C8B-B14F-4D97-AF65-F5344CB8AC3E}">
        <p14:creationId xmlns:p14="http://schemas.microsoft.com/office/powerpoint/2010/main" val="35633018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GB"/>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GB"/>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7851CC21-A65D-D64F-9ED9-D8C79630130B}" type="datetimeFigureOut">
              <a:rPr lang="en-US" smtClean="0"/>
              <a:t>11/11/20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40F6819-5FA7-C243-B855-1BF001B84C94}" type="slidenum">
              <a:rPr lang="en-US" smtClean="0"/>
              <a:t>‹#›</a:t>
            </a:fld>
            <a:endParaRPr lang="en-US"/>
          </a:p>
        </p:txBody>
      </p:sp>
    </p:spTree>
    <p:extLst>
      <p:ext uri="{BB962C8B-B14F-4D97-AF65-F5344CB8AC3E}">
        <p14:creationId xmlns:p14="http://schemas.microsoft.com/office/powerpoint/2010/main" val="40953134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7851CC21-A65D-D64F-9ED9-D8C79630130B}" type="datetimeFigureOut">
              <a:rPr lang="en-US" smtClean="0"/>
              <a:t>11/11/20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40F6819-5FA7-C243-B855-1BF001B84C94}" type="slidenum">
              <a:rPr lang="en-US" smtClean="0"/>
              <a:t>‹#›</a:t>
            </a:fld>
            <a:endParaRPr lang="en-US"/>
          </a:p>
        </p:txBody>
      </p:sp>
    </p:spTree>
    <p:extLst>
      <p:ext uri="{BB962C8B-B14F-4D97-AF65-F5344CB8AC3E}">
        <p14:creationId xmlns:p14="http://schemas.microsoft.com/office/powerpoint/2010/main" val="27258206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851CC21-A65D-D64F-9ED9-D8C79630130B}" type="datetimeFigureOut">
              <a:rPr lang="en-US" smtClean="0"/>
              <a:t>11/11/20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40F6819-5FA7-C243-B855-1BF001B84C94}" type="slidenum">
              <a:rPr lang="en-US" smtClean="0"/>
              <a:t>‹#›</a:t>
            </a:fld>
            <a:endParaRPr lang="en-US"/>
          </a:p>
        </p:txBody>
      </p:sp>
    </p:spTree>
    <p:extLst>
      <p:ext uri="{BB962C8B-B14F-4D97-AF65-F5344CB8AC3E}">
        <p14:creationId xmlns:p14="http://schemas.microsoft.com/office/powerpoint/2010/main" val="27094499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GB"/>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7851CC21-A65D-D64F-9ED9-D8C79630130B}" type="datetimeFigureOut">
              <a:rPr lang="en-US" smtClean="0"/>
              <a:t>11/11/20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40F6819-5FA7-C243-B855-1BF001B84C94}" type="slidenum">
              <a:rPr lang="en-US" smtClean="0"/>
              <a:t>‹#›</a:t>
            </a:fld>
            <a:endParaRPr lang="en-US"/>
          </a:p>
        </p:txBody>
      </p:sp>
    </p:spTree>
    <p:extLst>
      <p:ext uri="{BB962C8B-B14F-4D97-AF65-F5344CB8AC3E}">
        <p14:creationId xmlns:p14="http://schemas.microsoft.com/office/powerpoint/2010/main" val="21649123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GB"/>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7851CC21-A65D-D64F-9ED9-D8C79630130B}" type="datetimeFigureOut">
              <a:rPr lang="en-US" smtClean="0"/>
              <a:t>11/11/20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40F6819-5FA7-C243-B855-1BF001B84C94}"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02791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7851CC21-A65D-D64F-9ED9-D8C79630130B}" type="datetimeFigureOut">
              <a:rPr lang="en-US" smtClean="0"/>
              <a:t>11/11/20</a:t>
            </a:fld>
            <a:endParaRPr lang="en-US"/>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140F6819-5FA7-C243-B855-1BF001B84C94}" type="slidenum">
              <a:rPr lang="en-US" smtClean="0"/>
              <a:t>‹#›</a:t>
            </a:fld>
            <a:endParaRPr lang="en-US"/>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3400653"/>
      </p:ext>
    </p:extLst>
  </p:cSld>
  <p:clrMap bg1="lt1" tx1="dk1" bg2="lt2" tx2="dk2" accent1="accent1" accent2="accent2" accent3="accent3" accent4="accent4" accent5="accent5" accent6="accent6" hlink="hlink" folHlink="folHlink"/>
  <p:sldLayoutIdLst>
    <p:sldLayoutId id="2147485113" r:id="rId1"/>
    <p:sldLayoutId id="2147485114" r:id="rId2"/>
    <p:sldLayoutId id="2147485115" r:id="rId3"/>
    <p:sldLayoutId id="2147485116" r:id="rId4"/>
    <p:sldLayoutId id="2147485117" r:id="rId5"/>
    <p:sldLayoutId id="2147485118" r:id="rId6"/>
    <p:sldLayoutId id="2147485119" r:id="rId7"/>
    <p:sldLayoutId id="2147485120" r:id="rId8"/>
    <p:sldLayoutId id="2147485121" r:id="rId9"/>
    <p:sldLayoutId id="2147485122" r:id="rId10"/>
    <p:sldLayoutId id="2147485123" r:id="rId11"/>
  </p:sldLayoutIdLst>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indjst.org/articles/a-comprehensive-study-of-internet-of-things-iot-based-smart-street-lights" TargetMode="External"/><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indjst.org/articles/an-intelligent-street-light-system-based-on-piezoelectric-sensor-networks" TargetMode="Externa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indjst.org/articles/e-street-zone-automatic-streetlight-based-on-the-movement-of-vehicles" TargetMode="Externa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www.ijtrd.com/papers/IJTRD20377.pdf" TargetMode="Externa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ijesc.org/upload/18a30b18b554e1e2d52f81cfb8d797ac.Intelligent%20Street%20Light%20System%20using%20Wireless%20Transmission.pdf" TargetMode="Externa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2" name="Picture 2" descr="Solar Street Light Uses and Deployments: 6 Things Should Know">
            <a:extLst>
              <a:ext uri="{FF2B5EF4-FFF2-40B4-BE49-F238E27FC236}">
                <a16:creationId xmlns:a16="http://schemas.microsoft.com/office/drawing/2014/main" id="{CE069A70-F6A5-8549-BEBA-64ED52A840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419" y="780584"/>
            <a:ext cx="8541457" cy="5296832"/>
          </a:xfrm>
          <a:prstGeom prst="rect">
            <a:avLst/>
          </a:prstGeom>
          <a:noFill/>
          <a:ln w="12700">
            <a:solidFill>
              <a:schemeClr val="tx1"/>
            </a:solidFill>
          </a:ln>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D671D6D0-6331-344C-966F-E17D7BC0E03F}"/>
              </a:ext>
            </a:extLst>
          </p:cNvPr>
          <p:cNvSpPr txBox="1"/>
          <p:nvPr/>
        </p:nvSpPr>
        <p:spPr>
          <a:xfrm>
            <a:off x="9112469" y="780584"/>
            <a:ext cx="2448910" cy="5293757"/>
          </a:xfrm>
          <a:prstGeom prst="rect">
            <a:avLst/>
          </a:prstGeom>
          <a:pattFill prst="pct40">
            <a:fgClr>
              <a:schemeClr val="accent1"/>
            </a:fgClr>
            <a:bgClr>
              <a:schemeClr val="bg1"/>
            </a:bgClr>
          </a:pattFill>
          <a:ln>
            <a:solidFill>
              <a:schemeClr val="accent1"/>
            </a:solidFill>
          </a:ln>
        </p:spPr>
        <p:txBody>
          <a:bodyPr wrap="square" rtlCol="0">
            <a:spAutoFit/>
          </a:bodyPr>
          <a:lstStyle/>
          <a:p>
            <a:pPr algn="ctr"/>
            <a:endParaRPr lang="en-IN" cap="all" dirty="0">
              <a:solidFill>
                <a:prstClr val="black"/>
              </a:solidFill>
              <a:latin typeface="Franklin Gothic Demi" panose="020B0502020104020203"/>
            </a:endParaRPr>
          </a:p>
          <a:p>
            <a:pPr algn="ctr"/>
            <a:endParaRPr lang="en-IN" cap="all" dirty="0">
              <a:solidFill>
                <a:prstClr val="black"/>
              </a:solidFill>
              <a:latin typeface="Franklin Gothic Demi" panose="020B0502020104020203"/>
            </a:endParaRPr>
          </a:p>
          <a:p>
            <a:pPr algn="ctr"/>
            <a:endParaRPr lang="en-IN" sz="3600" cap="all" dirty="0">
              <a:solidFill>
                <a:prstClr val="black"/>
              </a:solidFill>
              <a:latin typeface="Franklin Gothic Demi" panose="020B0502020104020203"/>
            </a:endParaRPr>
          </a:p>
          <a:p>
            <a:pPr algn="ctr"/>
            <a:r>
              <a:rPr lang="en-IN" sz="3600" cap="all" dirty="0">
                <a:solidFill>
                  <a:prstClr val="black"/>
                </a:solidFill>
                <a:latin typeface="Franklin Gothic Demi" panose="020B0502020104020203"/>
              </a:rPr>
              <a:t>IOT Based Smart Street Lighting System</a:t>
            </a:r>
          </a:p>
          <a:p>
            <a:endParaRPr lang="en-IN" cap="all" dirty="0">
              <a:solidFill>
                <a:prstClr val="black"/>
              </a:solidFill>
              <a:latin typeface="Franklin Gothic Demi" panose="020B0502020104020203"/>
            </a:endParaRPr>
          </a:p>
          <a:p>
            <a:endParaRPr lang="en-IN" sz="1400" cap="all" dirty="0">
              <a:solidFill>
                <a:prstClr val="black"/>
              </a:solidFill>
              <a:latin typeface="Franklin Gothic Demi" panose="020B0502020104020203"/>
            </a:endParaRPr>
          </a:p>
          <a:p>
            <a:endParaRPr lang="en-IN" sz="1400" cap="all" dirty="0">
              <a:solidFill>
                <a:prstClr val="black"/>
              </a:solidFill>
              <a:latin typeface="Franklin Gothic Demi" panose="020B0502020104020203"/>
            </a:endParaRPr>
          </a:p>
          <a:p>
            <a:endParaRPr lang="en-IN" sz="800" cap="all" dirty="0">
              <a:solidFill>
                <a:prstClr val="black"/>
              </a:solidFill>
              <a:latin typeface="Franklin Gothic Demi" panose="020B0502020104020203"/>
            </a:endParaRPr>
          </a:p>
          <a:p>
            <a:endParaRPr lang="en-IN" sz="800" cap="all" dirty="0">
              <a:solidFill>
                <a:prstClr val="black"/>
              </a:solidFill>
              <a:latin typeface="Franklin Gothic Demi" panose="020B0502020104020203"/>
            </a:endParaRPr>
          </a:p>
          <a:p>
            <a:endParaRPr lang="en-IN" sz="800" cap="all" dirty="0">
              <a:solidFill>
                <a:prstClr val="black"/>
              </a:solidFill>
              <a:latin typeface="Franklin Gothic Demi" panose="020B0502020104020203"/>
            </a:endParaRPr>
          </a:p>
          <a:p>
            <a:endParaRPr lang="en-IN" sz="800" cap="all" dirty="0">
              <a:solidFill>
                <a:prstClr val="black"/>
              </a:solidFill>
              <a:latin typeface="Franklin Gothic Demi" panose="020B0502020104020203"/>
            </a:endParaRPr>
          </a:p>
          <a:p>
            <a:endParaRPr lang="en-IN" sz="800" cap="all" dirty="0">
              <a:solidFill>
                <a:prstClr val="black"/>
              </a:solidFill>
              <a:latin typeface="Franklin Gothic Demi" panose="020B0502020104020203"/>
            </a:endParaRPr>
          </a:p>
        </p:txBody>
      </p:sp>
    </p:spTree>
    <p:extLst>
      <p:ext uri="{BB962C8B-B14F-4D97-AF65-F5344CB8AC3E}">
        <p14:creationId xmlns:p14="http://schemas.microsoft.com/office/powerpoint/2010/main" val="31919071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4B6DF5-A46F-D446-826E-A6DAB34722E8}"/>
              </a:ext>
            </a:extLst>
          </p:cNvPr>
          <p:cNvSpPr>
            <a:spLocks noGrp="1"/>
          </p:cNvSpPr>
          <p:nvPr>
            <p:ph type="title"/>
          </p:nvPr>
        </p:nvSpPr>
        <p:spPr/>
        <p:txBody>
          <a:bodyPr>
            <a:normAutofit/>
          </a:bodyPr>
          <a:lstStyle/>
          <a:p>
            <a:r>
              <a:rPr lang="en-US" sz="3600" b="1" dirty="0"/>
              <a:t>METHODOLOGY</a:t>
            </a:r>
          </a:p>
        </p:txBody>
      </p:sp>
      <p:pic>
        <p:nvPicPr>
          <p:cNvPr id="8" name="Content Placeholder 7">
            <a:extLst>
              <a:ext uri="{FF2B5EF4-FFF2-40B4-BE49-F238E27FC236}">
                <a16:creationId xmlns:a16="http://schemas.microsoft.com/office/drawing/2014/main" id="{7FDC2611-2BFF-D144-BE31-7B4050D55714}"/>
              </a:ext>
            </a:extLst>
          </p:cNvPr>
          <p:cNvPicPr>
            <a:picLocks noGrp="1" noChangeAspect="1"/>
          </p:cNvPicPr>
          <p:nvPr>
            <p:ph idx="1"/>
          </p:nvPr>
        </p:nvPicPr>
        <p:blipFill>
          <a:blip r:embed="rId2"/>
          <a:stretch>
            <a:fillRect/>
          </a:stretch>
        </p:blipFill>
        <p:spPr>
          <a:xfrm>
            <a:off x="5636300" y="663214"/>
            <a:ext cx="5531572" cy="5531572"/>
          </a:xfrm>
        </p:spPr>
      </p:pic>
      <p:sp>
        <p:nvSpPr>
          <p:cNvPr id="6" name="Text Placeholder 5">
            <a:extLst>
              <a:ext uri="{FF2B5EF4-FFF2-40B4-BE49-F238E27FC236}">
                <a16:creationId xmlns:a16="http://schemas.microsoft.com/office/drawing/2014/main" id="{0EFB51BB-F2D3-A441-84D1-05A109B6FDBA}"/>
              </a:ext>
            </a:extLst>
          </p:cNvPr>
          <p:cNvSpPr>
            <a:spLocks noGrp="1"/>
          </p:cNvSpPr>
          <p:nvPr>
            <p:ph type="body" sz="half" idx="2"/>
          </p:nvPr>
        </p:nvSpPr>
        <p:spPr/>
        <p:txBody>
          <a:bodyPr>
            <a:normAutofit/>
          </a:bodyPr>
          <a:lstStyle/>
          <a:p>
            <a:pPr marL="342900" indent="-342900">
              <a:buFont typeface="Courier New" panose="02070309020205020404" pitchFamily="49" charset="0"/>
              <a:buChar char="o"/>
            </a:pPr>
            <a:r>
              <a:rPr lang="en-US" sz="2000" dirty="0"/>
              <a:t>BLOCK DIAGRAM – System Architecture of the system.</a:t>
            </a:r>
          </a:p>
        </p:txBody>
      </p:sp>
    </p:spTree>
    <p:extLst>
      <p:ext uri="{BB962C8B-B14F-4D97-AF65-F5344CB8AC3E}">
        <p14:creationId xmlns:p14="http://schemas.microsoft.com/office/powerpoint/2010/main" val="14464106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4B6DF5-A46F-D446-826E-A6DAB34722E8}"/>
              </a:ext>
            </a:extLst>
          </p:cNvPr>
          <p:cNvSpPr>
            <a:spLocks noGrp="1"/>
          </p:cNvSpPr>
          <p:nvPr>
            <p:ph type="title"/>
          </p:nvPr>
        </p:nvSpPr>
        <p:spPr/>
        <p:txBody>
          <a:bodyPr>
            <a:normAutofit/>
          </a:bodyPr>
          <a:lstStyle/>
          <a:p>
            <a:r>
              <a:rPr lang="en-US" sz="3600" b="1" dirty="0"/>
              <a:t>METHODOLOGY</a:t>
            </a:r>
          </a:p>
        </p:txBody>
      </p:sp>
      <p:sp>
        <p:nvSpPr>
          <p:cNvPr id="6" name="Text Placeholder 5">
            <a:extLst>
              <a:ext uri="{FF2B5EF4-FFF2-40B4-BE49-F238E27FC236}">
                <a16:creationId xmlns:a16="http://schemas.microsoft.com/office/drawing/2014/main" id="{0EFB51BB-F2D3-A441-84D1-05A109B6FDBA}"/>
              </a:ext>
            </a:extLst>
          </p:cNvPr>
          <p:cNvSpPr>
            <a:spLocks noGrp="1"/>
          </p:cNvSpPr>
          <p:nvPr>
            <p:ph type="body" sz="half" idx="2"/>
          </p:nvPr>
        </p:nvSpPr>
        <p:spPr/>
        <p:txBody>
          <a:bodyPr>
            <a:normAutofit/>
          </a:bodyPr>
          <a:lstStyle/>
          <a:p>
            <a:pPr marL="342900" indent="-342900">
              <a:buFont typeface="Courier New" panose="02070309020205020404" pitchFamily="49" charset="0"/>
              <a:buChar char="o"/>
            </a:pPr>
            <a:r>
              <a:rPr lang="en-US" sz="2000" dirty="0"/>
              <a:t>FLOWCHART</a:t>
            </a:r>
          </a:p>
        </p:txBody>
      </p:sp>
      <p:pic>
        <p:nvPicPr>
          <p:cNvPr id="8" name="Content Placeholder 7">
            <a:extLst>
              <a:ext uri="{FF2B5EF4-FFF2-40B4-BE49-F238E27FC236}">
                <a16:creationId xmlns:a16="http://schemas.microsoft.com/office/drawing/2014/main" id="{80170DCD-71FC-F544-83E6-B921F3279654}"/>
              </a:ext>
            </a:extLst>
          </p:cNvPr>
          <p:cNvPicPr>
            <a:picLocks noGrp="1" noChangeAspect="1"/>
          </p:cNvPicPr>
          <p:nvPr>
            <p:ph idx="1"/>
          </p:nvPr>
        </p:nvPicPr>
        <p:blipFill>
          <a:blip r:embed="rId2"/>
          <a:stretch>
            <a:fillRect/>
          </a:stretch>
        </p:blipFill>
        <p:spPr>
          <a:xfrm>
            <a:off x="6342978" y="309155"/>
            <a:ext cx="4919754" cy="6239689"/>
          </a:xfrm>
          <a:ln w="57150">
            <a:solidFill>
              <a:schemeClr val="tx1"/>
            </a:solidFill>
          </a:ln>
        </p:spPr>
      </p:pic>
    </p:spTree>
    <p:extLst>
      <p:ext uri="{BB962C8B-B14F-4D97-AF65-F5344CB8AC3E}">
        <p14:creationId xmlns:p14="http://schemas.microsoft.com/office/powerpoint/2010/main" val="40949035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4B6DF5-A46F-D446-826E-A6DAB34722E8}"/>
              </a:ext>
            </a:extLst>
          </p:cNvPr>
          <p:cNvSpPr>
            <a:spLocks noGrp="1"/>
          </p:cNvSpPr>
          <p:nvPr>
            <p:ph type="title"/>
          </p:nvPr>
        </p:nvSpPr>
        <p:spPr/>
        <p:txBody>
          <a:bodyPr>
            <a:normAutofit/>
          </a:bodyPr>
          <a:lstStyle/>
          <a:p>
            <a:r>
              <a:rPr lang="en-US" sz="3600" b="1" dirty="0"/>
              <a:t>COMPONENTS</a:t>
            </a:r>
          </a:p>
        </p:txBody>
      </p:sp>
      <p:graphicFrame>
        <p:nvGraphicFramePr>
          <p:cNvPr id="4" name="Table 4">
            <a:extLst>
              <a:ext uri="{FF2B5EF4-FFF2-40B4-BE49-F238E27FC236}">
                <a16:creationId xmlns:a16="http://schemas.microsoft.com/office/drawing/2014/main" id="{3C3177B3-5E00-B94B-9BC6-D5724F0D0777}"/>
              </a:ext>
            </a:extLst>
          </p:cNvPr>
          <p:cNvGraphicFramePr>
            <a:graphicFrameLocks noGrp="1"/>
          </p:cNvGraphicFramePr>
          <p:nvPr>
            <p:ph idx="1"/>
            <p:extLst>
              <p:ext uri="{D42A27DB-BD31-4B8C-83A1-F6EECF244321}">
                <p14:modId xmlns:p14="http://schemas.microsoft.com/office/powerpoint/2010/main" val="3292739713"/>
              </p:ext>
            </p:extLst>
          </p:nvPr>
        </p:nvGraphicFramePr>
        <p:xfrm>
          <a:off x="1023938" y="2286000"/>
          <a:ext cx="9720262" cy="2595880"/>
        </p:xfrm>
        <a:graphic>
          <a:graphicData uri="http://schemas.openxmlformats.org/drawingml/2006/table">
            <a:tbl>
              <a:tblPr firstRow="1" bandRow="1">
                <a:tableStyleId>{21E4AEA4-8DFA-4A89-87EB-49C32662AFE0}</a:tableStyleId>
              </a:tblPr>
              <a:tblGrid>
                <a:gridCol w="774882">
                  <a:extLst>
                    <a:ext uri="{9D8B030D-6E8A-4147-A177-3AD203B41FA5}">
                      <a16:colId xmlns:a16="http://schemas.microsoft.com/office/drawing/2014/main" val="2145762549"/>
                    </a:ext>
                  </a:extLst>
                </a:gridCol>
                <a:gridCol w="8945380">
                  <a:extLst>
                    <a:ext uri="{9D8B030D-6E8A-4147-A177-3AD203B41FA5}">
                      <a16:colId xmlns:a16="http://schemas.microsoft.com/office/drawing/2014/main" val="320608959"/>
                    </a:ext>
                  </a:extLst>
                </a:gridCol>
              </a:tblGrid>
              <a:tr h="370840">
                <a:tc>
                  <a:txBody>
                    <a:bodyPr/>
                    <a:lstStyle/>
                    <a:p>
                      <a:r>
                        <a:rPr lang="en-US" dirty="0"/>
                        <a:t>S. no</a:t>
                      </a:r>
                    </a:p>
                  </a:txBody>
                  <a:tcPr/>
                </a:tc>
                <a:tc>
                  <a:txBody>
                    <a:bodyPr/>
                    <a:lstStyle/>
                    <a:p>
                      <a:r>
                        <a:rPr lang="en-US" dirty="0"/>
                        <a:t>HARDWARE COMPONENTS</a:t>
                      </a:r>
                    </a:p>
                  </a:txBody>
                  <a:tcPr/>
                </a:tc>
                <a:extLst>
                  <a:ext uri="{0D108BD9-81ED-4DB2-BD59-A6C34878D82A}">
                    <a16:rowId xmlns:a16="http://schemas.microsoft.com/office/drawing/2014/main" val="592419764"/>
                  </a:ext>
                </a:extLst>
              </a:tr>
              <a:tr h="370840">
                <a:tc>
                  <a:txBody>
                    <a:bodyPr/>
                    <a:lstStyle/>
                    <a:p>
                      <a:r>
                        <a:rPr lang="en-US" dirty="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dk1"/>
                          </a:solidFill>
                          <a:effectLst/>
                          <a:latin typeface="+mn-lt"/>
                          <a:ea typeface="+mn-ea"/>
                          <a:cs typeface="+mn-cs"/>
                        </a:rPr>
                        <a:t>ARDUINO NODE MCU(ESP8266)</a:t>
                      </a:r>
                      <a:endParaRPr lang="en-IN" sz="1800" kern="1200" dirty="0">
                        <a:solidFill>
                          <a:schemeClr val="dk1"/>
                        </a:solidFill>
                        <a:effectLst/>
                        <a:latin typeface="+mn-lt"/>
                        <a:ea typeface="+mn-ea"/>
                        <a:cs typeface="+mn-cs"/>
                      </a:endParaRPr>
                    </a:p>
                  </a:txBody>
                  <a:tcPr/>
                </a:tc>
                <a:extLst>
                  <a:ext uri="{0D108BD9-81ED-4DB2-BD59-A6C34878D82A}">
                    <a16:rowId xmlns:a16="http://schemas.microsoft.com/office/drawing/2014/main" val="2899977873"/>
                  </a:ext>
                </a:extLst>
              </a:tr>
              <a:tr h="370840">
                <a:tc>
                  <a:txBody>
                    <a:bodyPr/>
                    <a:lstStyle/>
                    <a:p>
                      <a:r>
                        <a:rPr lang="en-US" dirty="0"/>
                        <a:t>2. </a:t>
                      </a:r>
                    </a:p>
                  </a:txBody>
                  <a:tcPr/>
                </a:tc>
                <a:tc>
                  <a:txBody>
                    <a:bodyPr/>
                    <a:lstStyle/>
                    <a:p>
                      <a:r>
                        <a:rPr lang="en-US" dirty="0"/>
                        <a:t>IR Sensor (x3)</a:t>
                      </a:r>
                    </a:p>
                  </a:txBody>
                  <a:tcPr/>
                </a:tc>
                <a:extLst>
                  <a:ext uri="{0D108BD9-81ED-4DB2-BD59-A6C34878D82A}">
                    <a16:rowId xmlns:a16="http://schemas.microsoft.com/office/drawing/2014/main" val="548349098"/>
                  </a:ext>
                </a:extLst>
              </a:tr>
              <a:tr h="370840">
                <a:tc>
                  <a:txBody>
                    <a:bodyPr/>
                    <a:lstStyle/>
                    <a:p>
                      <a:r>
                        <a:rPr lang="en-US" dirty="0"/>
                        <a:t>3. </a:t>
                      </a:r>
                    </a:p>
                  </a:txBody>
                  <a:tcPr/>
                </a:tc>
                <a:tc>
                  <a:txBody>
                    <a:bodyPr/>
                    <a:lstStyle/>
                    <a:p>
                      <a:r>
                        <a:rPr lang="en-US" dirty="0"/>
                        <a:t>LDR </a:t>
                      </a:r>
                    </a:p>
                  </a:txBody>
                  <a:tcPr/>
                </a:tc>
                <a:extLst>
                  <a:ext uri="{0D108BD9-81ED-4DB2-BD59-A6C34878D82A}">
                    <a16:rowId xmlns:a16="http://schemas.microsoft.com/office/drawing/2014/main" val="3139367835"/>
                  </a:ext>
                </a:extLst>
              </a:tr>
              <a:tr h="370840">
                <a:tc>
                  <a:txBody>
                    <a:bodyPr/>
                    <a:lstStyle/>
                    <a:p>
                      <a:r>
                        <a:rPr lang="en-US" dirty="0"/>
                        <a:t>4. </a:t>
                      </a:r>
                    </a:p>
                  </a:txBody>
                  <a:tcPr/>
                </a:tc>
                <a:tc>
                  <a:txBody>
                    <a:bodyPr/>
                    <a:lstStyle/>
                    <a:p>
                      <a:r>
                        <a:rPr lang="en-US" dirty="0"/>
                        <a:t>LED (x3)</a:t>
                      </a:r>
                    </a:p>
                  </a:txBody>
                  <a:tcPr/>
                </a:tc>
                <a:extLst>
                  <a:ext uri="{0D108BD9-81ED-4DB2-BD59-A6C34878D82A}">
                    <a16:rowId xmlns:a16="http://schemas.microsoft.com/office/drawing/2014/main" val="3058163807"/>
                  </a:ext>
                </a:extLst>
              </a:tr>
              <a:tr h="370840">
                <a:tc>
                  <a:txBody>
                    <a:bodyPr/>
                    <a:lstStyle/>
                    <a:p>
                      <a:r>
                        <a:rPr lang="en-US" dirty="0"/>
                        <a:t>5.</a:t>
                      </a:r>
                    </a:p>
                  </a:txBody>
                  <a:tcPr/>
                </a:tc>
                <a:tc>
                  <a:txBody>
                    <a:bodyPr/>
                    <a:lstStyle/>
                    <a:p>
                      <a:r>
                        <a:rPr lang="en-US" dirty="0"/>
                        <a:t>Breadboard</a:t>
                      </a:r>
                    </a:p>
                  </a:txBody>
                  <a:tcPr/>
                </a:tc>
                <a:extLst>
                  <a:ext uri="{0D108BD9-81ED-4DB2-BD59-A6C34878D82A}">
                    <a16:rowId xmlns:a16="http://schemas.microsoft.com/office/drawing/2014/main" val="1936761383"/>
                  </a:ext>
                </a:extLst>
              </a:tr>
              <a:tr h="370840">
                <a:tc>
                  <a:txBody>
                    <a:bodyPr/>
                    <a:lstStyle/>
                    <a:p>
                      <a:r>
                        <a:rPr lang="en-US" dirty="0"/>
                        <a:t>6. </a:t>
                      </a:r>
                    </a:p>
                  </a:txBody>
                  <a:tcPr/>
                </a:tc>
                <a:tc>
                  <a:txBody>
                    <a:bodyPr/>
                    <a:lstStyle/>
                    <a:p>
                      <a:r>
                        <a:rPr lang="en-US" dirty="0"/>
                        <a:t>Resistors and Jumper cables</a:t>
                      </a:r>
                    </a:p>
                  </a:txBody>
                  <a:tcPr/>
                </a:tc>
                <a:extLst>
                  <a:ext uri="{0D108BD9-81ED-4DB2-BD59-A6C34878D82A}">
                    <a16:rowId xmlns:a16="http://schemas.microsoft.com/office/drawing/2014/main" val="2348761272"/>
                  </a:ext>
                </a:extLst>
              </a:tr>
            </a:tbl>
          </a:graphicData>
        </a:graphic>
      </p:graphicFrame>
      <p:graphicFrame>
        <p:nvGraphicFramePr>
          <p:cNvPr id="5" name="Table 5">
            <a:extLst>
              <a:ext uri="{FF2B5EF4-FFF2-40B4-BE49-F238E27FC236}">
                <a16:creationId xmlns:a16="http://schemas.microsoft.com/office/drawing/2014/main" id="{33633B77-45ED-6C43-945B-FDFC71D25974}"/>
              </a:ext>
            </a:extLst>
          </p:cNvPr>
          <p:cNvGraphicFramePr>
            <a:graphicFrameLocks noGrp="1"/>
          </p:cNvGraphicFramePr>
          <p:nvPr>
            <p:extLst>
              <p:ext uri="{D42A27DB-BD31-4B8C-83A1-F6EECF244321}">
                <p14:modId xmlns:p14="http://schemas.microsoft.com/office/powerpoint/2010/main" val="2502920087"/>
              </p:ext>
            </p:extLst>
          </p:nvPr>
        </p:nvGraphicFramePr>
        <p:xfrm>
          <a:off x="1023938" y="5261685"/>
          <a:ext cx="9720262" cy="370840"/>
        </p:xfrm>
        <a:graphic>
          <a:graphicData uri="http://schemas.openxmlformats.org/drawingml/2006/table">
            <a:tbl>
              <a:tblPr firstRow="1" bandRow="1">
                <a:tableStyleId>{5C22544A-7EE6-4342-B048-85BDC9FD1C3A}</a:tableStyleId>
              </a:tblPr>
              <a:tblGrid>
                <a:gridCol w="4207629">
                  <a:extLst>
                    <a:ext uri="{9D8B030D-6E8A-4147-A177-3AD203B41FA5}">
                      <a16:colId xmlns:a16="http://schemas.microsoft.com/office/drawing/2014/main" val="306824720"/>
                    </a:ext>
                  </a:extLst>
                </a:gridCol>
                <a:gridCol w="5512633">
                  <a:extLst>
                    <a:ext uri="{9D8B030D-6E8A-4147-A177-3AD203B41FA5}">
                      <a16:colId xmlns:a16="http://schemas.microsoft.com/office/drawing/2014/main" val="64190893"/>
                    </a:ext>
                  </a:extLst>
                </a:gridCol>
              </a:tblGrid>
              <a:tr h="370840">
                <a:tc>
                  <a:txBody>
                    <a:bodyPr/>
                    <a:lstStyle/>
                    <a:p>
                      <a:r>
                        <a:rPr lang="en-US" dirty="0">
                          <a:solidFill>
                            <a:schemeClr val="tx1"/>
                          </a:solidFill>
                        </a:rPr>
                        <a:t>SOFTWARE COMPONENT</a:t>
                      </a:r>
                    </a:p>
                  </a:txBody>
                  <a:tcPr/>
                </a:tc>
                <a:tc>
                  <a:txBody>
                    <a:bodyPr/>
                    <a:lstStyle/>
                    <a:p>
                      <a:r>
                        <a:rPr lang="en-US" dirty="0">
                          <a:solidFill>
                            <a:schemeClr val="tx1"/>
                          </a:solidFill>
                        </a:rPr>
                        <a:t>BLYNK APPLICATION</a:t>
                      </a:r>
                    </a:p>
                  </a:txBody>
                  <a:tcPr/>
                </a:tc>
                <a:extLst>
                  <a:ext uri="{0D108BD9-81ED-4DB2-BD59-A6C34878D82A}">
                    <a16:rowId xmlns:a16="http://schemas.microsoft.com/office/drawing/2014/main" val="325463897"/>
                  </a:ext>
                </a:extLst>
              </a:tr>
            </a:tbl>
          </a:graphicData>
        </a:graphic>
      </p:graphicFrame>
    </p:spTree>
    <p:extLst>
      <p:ext uri="{BB962C8B-B14F-4D97-AF65-F5344CB8AC3E}">
        <p14:creationId xmlns:p14="http://schemas.microsoft.com/office/powerpoint/2010/main" val="14114748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4B6DF5-A46F-D446-826E-A6DAB34722E8}"/>
              </a:ext>
            </a:extLst>
          </p:cNvPr>
          <p:cNvSpPr>
            <a:spLocks noGrp="1"/>
          </p:cNvSpPr>
          <p:nvPr>
            <p:ph type="title"/>
          </p:nvPr>
        </p:nvSpPr>
        <p:spPr/>
        <p:txBody>
          <a:bodyPr>
            <a:normAutofit/>
          </a:bodyPr>
          <a:lstStyle/>
          <a:p>
            <a:r>
              <a:rPr lang="en-US" sz="3600" b="1" dirty="0"/>
              <a:t>CIRCUIT DESIGN</a:t>
            </a:r>
          </a:p>
        </p:txBody>
      </p:sp>
      <p:pic>
        <p:nvPicPr>
          <p:cNvPr id="4" name="Content Placeholder 3">
            <a:extLst>
              <a:ext uri="{FF2B5EF4-FFF2-40B4-BE49-F238E27FC236}">
                <a16:creationId xmlns:a16="http://schemas.microsoft.com/office/drawing/2014/main" id="{C9ABD435-F6A1-0448-B125-3EF2F31BD9C2}"/>
              </a:ext>
            </a:extLst>
          </p:cNvPr>
          <p:cNvPicPr>
            <a:picLocks noGrp="1"/>
          </p:cNvPicPr>
          <p:nvPr>
            <p:ph idx="1"/>
          </p:nvPr>
        </p:nvPicPr>
        <p:blipFill rotWithShape="1">
          <a:blip r:embed="rId2">
            <a:extLst>
              <a:ext uri="{28A0092B-C50C-407E-A947-70E740481C1C}">
                <a14:useLocalDpi xmlns:a14="http://schemas.microsoft.com/office/drawing/2010/main" val="0"/>
              </a:ext>
            </a:extLst>
          </a:blip>
          <a:srcRect b="7946"/>
          <a:stretch/>
        </p:blipFill>
        <p:spPr bwMode="auto">
          <a:xfrm>
            <a:off x="1024128" y="2548328"/>
            <a:ext cx="7776753" cy="3319722"/>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0828627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DB0DADC-012B-1B47-9760-2C694D1A0878}"/>
              </a:ext>
            </a:extLst>
          </p:cNvPr>
          <p:cNvSpPr>
            <a:spLocks noGrp="1"/>
          </p:cNvSpPr>
          <p:nvPr>
            <p:ph type="title"/>
          </p:nvPr>
        </p:nvSpPr>
        <p:spPr/>
        <p:txBody>
          <a:bodyPr>
            <a:normAutofit/>
          </a:bodyPr>
          <a:lstStyle/>
          <a:p>
            <a:r>
              <a:rPr lang="en-US" sz="3600" b="1" dirty="0"/>
              <a:t>Implementation:</a:t>
            </a:r>
          </a:p>
        </p:txBody>
      </p:sp>
      <p:pic>
        <p:nvPicPr>
          <p:cNvPr id="6" name="Picture 5">
            <a:extLst>
              <a:ext uri="{FF2B5EF4-FFF2-40B4-BE49-F238E27FC236}">
                <a16:creationId xmlns:a16="http://schemas.microsoft.com/office/drawing/2014/main" id="{DEA5A9C7-C4DA-964E-9A97-4CF49B2CCFA2}"/>
              </a:ext>
            </a:extLst>
          </p:cNvPr>
          <p:cNvPicPr>
            <a:picLocks noChangeAspect="1"/>
          </p:cNvPicPr>
          <p:nvPr/>
        </p:nvPicPr>
        <p:blipFill>
          <a:blip r:embed="rId2"/>
          <a:stretch>
            <a:fillRect/>
          </a:stretch>
        </p:blipFill>
        <p:spPr>
          <a:xfrm>
            <a:off x="1024128" y="2047797"/>
            <a:ext cx="4663257" cy="4295753"/>
          </a:xfrm>
          <a:prstGeom prst="rect">
            <a:avLst/>
          </a:prstGeom>
        </p:spPr>
      </p:pic>
      <p:pic>
        <p:nvPicPr>
          <p:cNvPr id="10" name="Picture 9">
            <a:extLst>
              <a:ext uri="{FF2B5EF4-FFF2-40B4-BE49-F238E27FC236}">
                <a16:creationId xmlns:a16="http://schemas.microsoft.com/office/drawing/2014/main" id="{2858308F-DCA1-A442-979D-B34576A3735E}"/>
              </a:ext>
            </a:extLst>
          </p:cNvPr>
          <p:cNvPicPr>
            <a:picLocks noChangeAspect="1"/>
          </p:cNvPicPr>
          <p:nvPr/>
        </p:nvPicPr>
        <p:blipFill rotWithShape="1">
          <a:blip r:embed="rId3"/>
          <a:srcRect t="18473" r="9337" b="18889"/>
          <a:stretch/>
        </p:blipFill>
        <p:spPr>
          <a:xfrm>
            <a:off x="6504617" y="2047796"/>
            <a:ext cx="4663255" cy="4295753"/>
          </a:xfrm>
          <a:prstGeom prst="rect">
            <a:avLst/>
          </a:prstGeom>
        </p:spPr>
      </p:pic>
    </p:spTree>
    <p:extLst>
      <p:ext uri="{BB962C8B-B14F-4D97-AF65-F5344CB8AC3E}">
        <p14:creationId xmlns:p14="http://schemas.microsoft.com/office/powerpoint/2010/main" val="24400536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4B6DF5-A46F-D446-826E-A6DAB34722E8}"/>
              </a:ext>
            </a:extLst>
          </p:cNvPr>
          <p:cNvSpPr>
            <a:spLocks noGrp="1"/>
          </p:cNvSpPr>
          <p:nvPr>
            <p:ph type="title"/>
          </p:nvPr>
        </p:nvSpPr>
        <p:spPr>
          <a:xfrm>
            <a:off x="1024128" y="471509"/>
            <a:ext cx="4792056" cy="1737360"/>
          </a:xfrm>
        </p:spPr>
        <p:txBody>
          <a:bodyPr>
            <a:normAutofit/>
          </a:bodyPr>
          <a:lstStyle/>
          <a:p>
            <a:r>
              <a:rPr lang="en-US" sz="3600" b="1" dirty="0"/>
              <a:t>IMPLEMENTATION CODE:</a:t>
            </a:r>
          </a:p>
        </p:txBody>
      </p:sp>
      <p:pic>
        <p:nvPicPr>
          <p:cNvPr id="8" name="Content Placeholder 7">
            <a:extLst>
              <a:ext uri="{FF2B5EF4-FFF2-40B4-BE49-F238E27FC236}">
                <a16:creationId xmlns:a16="http://schemas.microsoft.com/office/drawing/2014/main" id="{062E273C-F5A6-684B-AA65-C6EB15BDE80C}"/>
              </a:ext>
            </a:extLst>
          </p:cNvPr>
          <p:cNvPicPr>
            <a:picLocks noGrp="1" noChangeAspect="1"/>
          </p:cNvPicPr>
          <p:nvPr>
            <p:ph idx="1"/>
          </p:nvPr>
        </p:nvPicPr>
        <p:blipFill>
          <a:blip r:embed="rId2"/>
          <a:stretch>
            <a:fillRect/>
          </a:stretch>
        </p:blipFill>
        <p:spPr>
          <a:xfrm>
            <a:off x="6096000" y="-108273"/>
            <a:ext cx="5628488" cy="7329578"/>
          </a:xfrm>
        </p:spPr>
      </p:pic>
      <p:sp>
        <p:nvSpPr>
          <p:cNvPr id="9" name="Text Placeholder 8">
            <a:extLst>
              <a:ext uri="{FF2B5EF4-FFF2-40B4-BE49-F238E27FC236}">
                <a16:creationId xmlns:a16="http://schemas.microsoft.com/office/drawing/2014/main" id="{83EABBCC-44C6-B74E-84D1-F798877CE67D}"/>
              </a:ext>
            </a:extLst>
          </p:cNvPr>
          <p:cNvSpPr>
            <a:spLocks noGrp="1"/>
          </p:cNvSpPr>
          <p:nvPr>
            <p:ph type="body" sz="half" idx="2"/>
          </p:nvPr>
        </p:nvSpPr>
        <p:spPr>
          <a:xfrm>
            <a:off x="1024128" y="2208869"/>
            <a:ext cx="4792056" cy="3810931"/>
          </a:xfrm>
        </p:spPr>
        <p:txBody>
          <a:bodyPr>
            <a:normAutofit lnSpcReduction="10000"/>
          </a:bodyPr>
          <a:lstStyle/>
          <a:p>
            <a:r>
              <a:rPr lang="en-US" dirty="0"/>
              <a:t>All the components are to be connected with Arduino board. In this input module of the project, we used 3 IR sensors which are interfaced with Arduino Mode MCU(ESP8266)  and work individually with respective to each other. In this we are connecting  the output pins of IR sensor to pins D0,D1,D2 of Arduino Mode MCU(ESP8266) to give status of IR sensor. IR sensor senses the presence of a vehicle or a pedestrian on the road and switches the  LED street lamps on the road through output module.</a:t>
            </a:r>
          </a:p>
          <a:p>
            <a:r>
              <a:rPr lang="en-US" dirty="0"/>
              <a:t>All IR sensor works on 5V and Arduino Mode MCU(ESP8266) is working on less than 5V supply (Battery or Laptop USB driver).two virtual switches are connected to Arduino Node MCU though BLYNK application.</a:t>
            </a:r>
          </a:p>
          <a:p>
            <a:endParaRPr lang="en-US" dirty="0"/>
          </a:p>
        </p:txBody>
      </p:sp>
    </p:spTree>
    <p:extLst>
      <p:ext uri="{BB962C8B-B14F-4D97-AF65-F5344CB8AC3E}">
        <p14:creationId xmlns:p14="http://schemas.microsoft.com/office/powerpoint/2010/main" val="2743133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AE319C30-C42F-074D-912A-210C98250781}"/>
              </a:ext>
            </a:extLst>
          </p:cNvPr>
          <p:cNvPicPr>
            <a:picLocks noChangeAspect="1"/>
          </p:cNvPicPr>
          <p:nvPr/>
        </p:nvPicPr>
        <p:blipFill>
          <a:blip r:embed="rId2"/>
          <a:stretch>
            <a:fillRect/>
          </a:stretch>
        </p:blipFill>
        <p:spPr>
          <a:xfrm>
            <a:off x="-160084" y="783284"/>
            <a:ext cx="5021707" cy="6539410"/>
          </a:xfrm>
          <a:prstGeom prst="rect">
            <a:avLst/>
          </a:prstGeom>
        </p:spPr>
      </p:pic>
      <p:pic>
        <p:nvPicPr>
          <p:cNvPr id="13" name="Picture 12">
            <a:extLst>
              <a:ext uri="{FF2B5EF4-FFF2-40B4-BE49-F238E27FC236}">
                <a16:creationId xmlns:a16="http://schemas.microsoft.com/office/drawing/2014/main" id="{35639D66-B7FE-284C-B67B-EE271E43C928}"/>
              </a:ext>
            </a:extLst>
          </p:cNvPr>
          <p:cNvPicPr>
            <a:picLocks noChangeAspect="1"/>
          </p:cNvPicPr>
          <p:nvPr/>
        </p:nvPicPr>
        <p:blipFill>
          <a:blip r:embed="rId3"/>
          <a:stretch>
            <a:fillRect/>
          </a:stretch>
        </p:blipFill>
        <p:spPr>
          <a:xfrm>
            <a:off x="3585146" y="783283"/>
            <a:ext cx="5021708" cy="6539411"/>
          </a:xfrm>
          <a:prstGeom prst="rect">
            <a:avLst/>
          </a:prstGeom>
        </p:spPr>
      </p:pic>
      <p:pic>
        <p:nvPicPr>
          <p:cNvPr id="15" name="Picture 14">
            <a:extLst>
              <a:ext uri="{FF2B5EF4-FFF2-40B4-BE49-F238E27FC236}">
                <a16:creationId xmlns:a16="http://schemas.microsoft.com/office/drawing/2014/main" id="{9148B5F5-2CF7-FA4F-936E-DF6F925D0082}"/>
              </a:ext>
            </a:extLst>
          </p:cNvPr>
          <p:cNvPicPr>
            <a:picLocks noChangeAspect="1"/>
          </p:cNvPicPr>
          <p:nvPr/>
        </p:nvPicPr>
        <p:blipFill>
          <a:blip r:embed="rId4"/>
          <a:stretch>
            <a:fillRect/>
          </a:stretch>
        </p:blipFill>
        <p:spPr>
          <a:xfrm>
            <a:off x="7330378" y="783282"/>
            <a:ext cx="5021709" cy="6539412"/>
          </a:xfrm>
          <a:prstGeom prst="rect">
            <a:avLst/>
          </a:prstGeom>
        </p:spPr>
      </p:pic>
      <p:sp>
        <p:nvSpPr>
          <p:cNvPr id="16" name="TextBox 15">
            <a:extLst>
              <a:ext uri="{FF2B5EF4-FFF2-40B4-BE49-F238E27FC236}">
                <a16:creationId xmlns:a16="http://schemas.microsoft.com/office/drawing/2014/main" id="{009C5288-3497-AA41-913F-607301FC43C9}"/>
              </a:ext>
            </a:extLst>
          </p:cNvPr>
          <p:cNvSpPr txBox="1"/>
          <p:nvPr/>
        </p:nvSpPr>
        <p:spPr>
          <a:xfrm>
            <a:off x="2788170" y="194872"/>
            <a:ext cx="7000407" cy="646331"/>
          </a:xfrm>
          <a:prstGeom prst="rect">
            <a:avLst/>
          </a:prstGeom>
          <a:noFill/>
        </p:spPr>
        <p:txBody>
          <a:bodyPr wrap="square" rtlCol="0">
            <a:spAutoFit/>
          </a:bodyPr>
          <a:lstStyle/>
          <a:p>
            <a:r>
              <a:rPr lang="en-US" sz="3600" dirty="0"/>
              <a:t>CONTINUED:</a:t>
            </a:r>
          </a:p>
        </p:txBody>
      </p:sp>
    </p:spTree>
    <p:extLst>
      <p:ext uri="{BB962C8B-B14F-4D97-AF65-F5344CB8AC3E}">
        <p14:creationId xmlns:p14="http://schemas.microsoft.com/office/powerpoint/2010/main" val="26180503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4B6DF5-A46F-D446-826E-A6DAB34722E8}"/>
              </a:ext>
            </a:extLst>
          </p:cNvPr>
          <p:cNvSpPr>
            <a:spLocks noGrp="1"/>
          </p:cNvSpPr>
          <p:nvPr>
            <p:ph type="title"/>
          </p:nvPr>
        </p:nvSpPr>
        <p:spPr/>
        <p:txBody>
          <a:bodyPr>
            <a:normAutofit/>
          </a:bodyPr>
          <a:lstStyle/>
          <a:p>
            <a:r>
              <a:rPr lang="en-US" sz="3600" b="1" dirty="0"/>
              <a:t>RESULT</a:t>
            </a:r>
          </a:p>
        </p:txBody>
      </p:sp>
      <p:sp>
        <p:nvSpPr>
          <p:cNvPr id="3" name="Content Placeholder 2">
            <a:extLst>
              <a:ext uri="{FF2B5EF4-FFF2-40B4-BE49-F238E27FC236}">
                <a16:creationId xmlns:a16="http://schemas.microsoft.com/office/drawing/2014/main" id="{38967418-A7E0-3240-B916-D47257A18F9B}"/>
              </a:ext>
            </a:extLst>
          </p:cNvPr>
          <p:cNvSpPr>
            <a:spLocks noGrp="1"/>
          </p:cNvSpPr>
          <p:nvPr>
            <p:ph idx="1"/>
          </p:nvPr>
        </p:nvSpPr>
        <p:spPr/>
        <p:txBody>
          <a:bodyPr/>
          <a:lstStyle/>
          <a:p>
            <a:r>
              <a:rPr lang="en-US" dirty="0"/>
              <a:t>The project aims were to reduce the side effects of the current lighting system and find a solution to save power. In this project  the first thing to do is to prepare the inputs and outputs of the system to control the lights. The project shown in the figure has been implemented and works as expected and will prove to be very useful.</a:t>
            </a:r>
            <a:endParaRPr lang="en-IN" dirty="0"/>
          </a:p>
        </p:txBody>
      </p:sp>
    </p:spTree>
    <p:extLst>
      <p:ext uri="{BB962C8B-B14F-4D97-AF65-F5344CB8AC3E}">
        <p14:creationId xmlns:p14="http://schemas.microsoft.com/office/powerpoint/2010/main" val="513573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4B6DF5-A46F-D446-826E-A6DAB34722E8}"/>
              </a:ext>
            </a:extLst>
          </p:cNvPr>
          <p:cNvSpPr>
            <a:spLocks noGrp="1"/>
          </p:cNvSpPr>
          <p:nvPr>
            <p:ph type="title"/>
          </p:nvPr>
        </p:nvSpPr>
        <p:spPr/>
        <p:txBody>
          <a:bodyPr>
            <a:normAutofit/>
          </a:bodyPr>
          <a:lstStyle/>
          <a:p>
            <a:r>
              <a:rPr lang="en-US" sz="3600" b="1" dirty="0"/>
              <a:t>ADVANATAGES</a:t>
            </a:r>
          </a:p>
        </p:txBody>
      </p:sp>
      <p:sp>
        <p:nvSpPr>
          <p:cNvPr id="3" name="Content Placeholder 2">
            <a:extLst>
              <a:ext uri="{FF2B5EF4-FFF2-40B4-BE49-F238E27FC236}">
                <a16:creationId xmlns:a16="http://schemas.microsoft.com/office/drawing/2014/main" id="{38967418-A7E0-3240-B916-D47257A18F9B}"/>
              </a:ext>
            </a:extLst>
          </p:cNvPr>
          <p:cNvSpPr>
            <a:spLocks noGrp="1"/>
          </p:cNvSpPr>
          <p:nvPr>
            <p:ph idx="1"/>
          </p:nvPr>
        </p:nvSpPr>
        <p:spPr/>
        <p:txBody>
          <a:bodyPr>
            <a:normAutofit/>
          </a:bodyPr>
          <a:lstStyle/>
          <a:p>
            <a:pPr>
              <a:buFont typeface="Courier New" panose="02070309020205020404" pitchFamily="49" charset="0"/>
              <a:buChar char="o"/>
            </a:pPr>
            <a:r>
              <a:rPr lang="en-US" dirty="0"/>
              <a:t> Maintenance cost is much low compared to conventional street light.</a:t>
            </a:r>
            <a:endParaRPr lang="en-IN" dirty="0"/>
          </a:p>
          <a:p>
            <a:pPr>
              <a:buFont typeface="Courier New" panose="02070309020205020404" pitchFamily="49" charset="0"/>
              <a:buChar char="o"/>
            </a:pPr>
            <a:r>
              <a:rPr lang="en-US" dirty="0"/>
              <a:t> Intensity of LED can be controlled effectively without changes in its light color.</a:t>
            </a:r>
            <a:endParaRPr lang="en-IN" dirty="0"/>
          </a:p>
          <a:p>
            <a:pPr>
              <a:buFont typeface="Courier New" panose="02070309020205020404" pitchFamily="49" charset="0"/>
              <a:buChar char="o"/>
            </a:pPr>
            <a:r>
              <a:rPr lang="en-US" dirty="0"/>
              <a:t> Risk of accidents is very low.</a:t>
            </a:r>
            <a:endParaRPr lang="en-IN" dirty="0"/>
          </a:p>
          <a:p>
            <a:pPr>
              <a:buFont typeface="Courier New" panose="02070309020205020404" pitchFamily="49" charset="0"/>
              <a:buChar char="o"/>
            </a:pPr>
            <a:r>
              <a:rPr lang="en-US" dirty="0"/>
              <a:t> It is environmental friendly, no harmful emissions.</a:t>
            </a:r>
            <a:endParaRPr lang="en-IN" dirty="0"/>
          </a:p>
          <a:p>
            <a:pPr>
              <a:buFont typeface="Courier New" panose="02070309020205020404" pitchFamily="49" charset="0"/>
              <a:buChar char="o"/>
            </a:pPr>
            <a:r>
              <a:rPr lang="en-US" dirty="0"/>
              <a:t> Longer life compared to conventional street lights. </a:t>
            </a:r>
            <a:endParaRPr lang="en-IN" dirty="0"/>
          </a:p>
          <a:p>
            <a:pPr>
              <a:buFont typeface="Courier New" panose="02070309020205020404" pitchFamily="49" charset="0"/>
              <a:buChar char="o"/>
            </a:pPr>
            <a:r>
              <a:rPr lang="en-US" dirty="0"/>
              <a:t> Power consumption is much lower.</a:t>
            </a:r>
          </a:p>
          <a:p>
            <a:pPr>
              <a:buFont typeface="Courier New" panose="02070309020205020404" pitchFamily="49" charset="0"/>
              <a:buChar char="o"/>
            </a:pPr>
            <a:r>
              <a:rPr lang="en-US" dirty="0"/>
              <a:t> Solar street light is independent of grid as a result of this operating cost is low.</a:t>
            </a:r>
          </a:p>
          <a:p>
            <a:pPr marL="0" indent="0">
              <a:buNone/>
            </a:pPr>
            <a:endParaRPr lang="en-IN" dirty="0"/>
          </a:p>
          <a:p>
            <a:pPr>
              <a:buFont typeface="Courier New" panose="02070309020205020404" pitchFamily="49" charset="0"/>
              <a:buChar char="o"/>
            </a:pPr>
            <a:endParaRPr lang="en-IN" dirty="0"/>
          </a:p>
        </p:txBody>
      </p:sp>
    </p:spTree>
    <p:extLst>
      <p:ext uri="{BB962C8B-B14F-4D97-AF65-F5344CB8AC3E}">
        <p14:creationId xmlns:p14="http://schemas.microsoft.com/office/powerpoint/2010/main" val="40866834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4B6DF5-A46F-D446-826E-A6DAB34722E8}"/>
              </a:ext>
            </a:extLst>
          </p:cNvPr>
          <p:cNvSpPr>
            <a:spLocks noGrp="1"/>
          </p:cNvSpPr>
          <p:nvPr>
            <p:ph type="title"/>
          </p:nvPr>
        </p:nvSpPr>
        <p:spPr/>
        <p:txBody>
          <a:bodyPr>
            <a:normAutofit/>
          </a:bodyPr>
          <a:lstStyle/>
          <a:p>
            <a:r>
              <a:rPr lang="en-US" sz="3600" b="1" dirty="0"/>
              <a:t>LIMITATIONS</a:t>
            </a:r>
          </a:p>
        </p:txBody>
      </p:sp>
      <p:sp>
        <p:nvSpPr>
          <p:cNvPr id="3" name="Content Placeholder 2">
            <a:extLst>
              <a:ext uri="{FF2B5EF4-FFF2-40B4-BE49-F238E27FC236}">
                <a16:creationId xmlns:a16="http://schemas.microsoft.com/office/drawing/2014/main" id="{38967418-A7E0-3240-B916-D47257A18F9B}"/>
              </a:ext>
            </a:extLst>
          </p:cNvPr>
          <p:cNvSpPr>
            <a:spLocks noGrp="1"/>
          </p:cNvSpPr>
          <p:nvPr>
            <p:ph idx="1"/>
          </p:nvPr>
        </p:nvSpPr>
        <p:spPr/>
        <p:txBody>
          <a:bodyPr>
            <a:normAutofit/>
          </a:bodyPr>
          <a:lstStyle/>
          <a:p>
            <a:r>
              <a:rPr lang="en-US" dirty="0"/>
              <a:t>•Rechargeable batteries have to be replaced from time to time.</a:t>
            </a:r>
            <a:endParaRPr lang="en-IN" dirty="0"/>
          </a:p>
          <a:p>
            <a:r>
              <a:rPr lang="en-US" dirty="0"/>
              <a:t>•Non-availability of sunlight during rainy and winter seasons is a problem.</a:t>
            </a:r>
            <a:endParaRPr lang="en-IN" dirty="0"/>
          </a:p>
          <a:p>
            <a:r>
              <a:rPr lang="en-US" dirty="0"/>
              <a:t>•Dust accumulation on the surface of panel creates a problem.</a:t>
            </a:r>
            <a:endParaRPr lang="en-IN" dirty="0"/>
          </a:p>
          <a:p>
            <a:r>
              <a:rPr lang="en-US" dirty="0"/>
              <a:t>•It is sensitive to ambient light and require careful shielding.</a:t>
            </a:r>
            <a:endParaRPr lang="en-IN" dirty="0"/>
          </a:p>
          <a:p>
            <a:r>
              <a:rPr lang="en-US" dirty="0"/>
              <a:t>•Can be more complicated to align detector pairs.</a:t>
            </a:r>
            <a:endParaRPr lang="en-IN" dirty="0"/>
          </a:p>
          <a:p>
            <a:r>
              <a:rPr lang="en-US" dirty="0"/>
              <a:t>•Photo resistors are only sensitive to light and no other force can power it without risking damage.</a:t>
            </a:r>
            <a:endParaRPr lang="en-IN" dirty="0"/>
          </a:p>
          <a:p>
            <a:r>
              <a:rPr lang="en-US" dirty="0"/>
              <a:t>•Also, they are unable to detect low light levels and may take a few seconds to deliver a charge while their electrons build up momentum.</a:t>
            </a:r>
            <a:endParaRPr lang="en-IN" dirty="0"/>
          </a:p>
          <a:p>
            <a:endParaRPr lang="en-IN" dirty="0"/>
          </a:p>
        </p:txBody>
      </p:sp>
    </p:spTree>
    <p:extLst>
      <p:ext uri="{BB962C8B-B14F-4D97-AF65-F5344CB8AC3E}">
        <p14:creationId xmlns:p14="http://schemas.microsoft.com/office/powerpoint/2010/main" val="39960120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1A948F-965F-134F-B708-95B9664367D6}"/>
              </a:ext>
            </a:extLst>
          </p:cNvPr>
          <p:cNvSpPr>
            <a:spLocks noGrp="1"/>
          </p:cNvSpPr>
          <p:nvPr>
            <p:ph type="title"/>
          </p:nvPr>
        </p:nvSpPr>
        <p:spPr>
          <a:xfrm>
            <a:off x="1024128" y="585216"/>
            <a:ext cx="5881169" cy="1499616"/>
          </a:xfrm>
        </p:spPr>
        <p:txBody>
          <a:bodyPr>
            <a:normAutofit/>
          </a:bodyPr>
          <a:lstStyle/>
          <a:p>
            <a:r>
              <a:rPr lang="en-IN" sz="3600" b="1" dirty="0"/>
              <a:t>IOT Based Smart Street Lighting System</a:t>
            </a:r>
            <a:endParaRPr lang="en-US" sz="3600" dirty="0"/>
          </a:p>
        </p:txBody>
      </p:sp>
      <p:sp>
        <p:nvSpPr>
          <p:cNvPr id="3" name="Content Placeholder 2">
            <a:extLst>
              <a:ext uri="{FF2B5EF4-FFF2-40B4-BE49-F238E27FC236}">
                <a16:creationId xmlns:a16="http://schemas.microsoft.com/office/drawing/2014/main" id="{F7E5CF03-FA1A-3647-B272-AB0910667FDB}"/>
              </a:ext>
            </a:extLst>
          </p:cNvPr>
          <p:cNvSpPr>
            <a:spLocks noGrp="1"/>
          </p:cNvSpPr>
          <p:nvPr>
            <p:ph idx="1"/>
          </p:nvPr>
        </p:nvSpPr>
        <p:spPr>
          <a:xfrm>
            <a:off x="1024129" y="4174644"/>
            <a:ext cx="5881168" cy="2134716"/>
          </a:xfrm>
        </p:spPr>
        <p:txBody>
          <a:bodyPr>
            <a:normAutofit/>
          </a:bodyPr>
          <a:lstStyle/>
          <a:p>
            <a:pPr marL="0" indent="0">
              <a:buNone/>
            </a:pPr>
            <a:endParaRPr lang="en-US" altLang="en-US" sz="1600" dirty="0">
              <a:latin typeface="Times New Roman" pitchFamily="18" charset="0"/>
              <a:cs typeface="Times New Roman" pitchFamily="18" charset="0"/>
            </a:endParaRPr>
          </a:p>
          <a:p>
            <a:pPr marL="0" indent="0">
              <a:buNone/>
            </a:pPr>
            <a:r>
              <a:rPr lang="en-US" altLang="en-US" sz="1600" dirty="0">
                <a:latin typeface="Times New Roman" pitchFamily="18" charset="0"/>
                <a:cs typeface="Times New Roman" pitchFamily="18" charset="0"/>
              </a:rPr>
              <a:t>PRESENTED BY</a:t>
            </a:r>
          </a:p>
          <a:p>
            <a:pPr marL="0" indent="0">
              <a:buNone/>
            </a:pPr>
            <a:r>
              <a:rPr lang="en-US" altLang="en-US" sz="1600" dirty="0">
                <a:latin typeface="Times New Roman" pitchFamily="18" charset="0"/>
                <a:cs typeface="Times New Roman" pitchFamily="18" charset="0"/>
              </a:rPr>
              <a:t>NAME : SHAURYA GUPTA		REG.NO : 18BLC1092</a:t>
            </a:r>
          </a:p>
          <a:p>
            <a:pPr marL="0" indent="0">
              <a:buNone/>
            </a:pPr>
            <a:r>
              <a:rPr lang="en-US" altLang="en-US" sz="1600" dirty="0">
                <a:latin typeface="Times New Roman" pitchFamily="18" charset="0"/>
                <a:cs typeface="Times New Roman" pitchFamily="18" charset="0"/>
              </a:rPr>
              <a:t>NAME : GAURI MADAAN		REG.NO : 18BLC2097</a:t>
            </a:r>
          </a:p>
          <a:p>
            <a:pPr marL="0" indent="0">
              <a:buNone/>
            </a:pPr>
            <a:endParaRPr lang="en-US" sz="1600" dirty="0"/>
          </a:p>
          <a:p>
            <a:endParaRPr lang="en-US" sz="1600" dirty="0"/>
          </a:p>
        </p:txBody>
      </p:sp>
      <p:pic>
        <p:nvPicPr>
          <p:cNvPr id="4" name="Picture 3" descr="A picture containing text&#10;&#10;Description automatically generated">
            <a:extLst>
              <a:ext uri="{FF2B5EF4-FFF2-40B4-BE49-F238E27FC236}">
                <a16:creationId xmlns:a16="http://schemas.microsoft.com/office/drawing/2014/main" id="{8F437CFC-3844-FC4D-B08B-4B1A8F7475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9054" y="859744"/>
            <a:ext cx="2805147" cy="950560"/>
          </a:xfrm>
          <a:prstGeom prst="rect">
            <a:avLst/>
          </a:prstGeom>
        </p:spPr>
      </p:pic>
      <p:sp>
        <p:nvSpPr>
          <p:cNvPr id="5" name="Subtitle 2">
            <a:extLst>
              <a:ext uri="{FF2B5EF4-FFF2-40B4-BE49-F238E27FC236}">
                <a16:creationId xmlns:a16="http://schemas.microsoft.com/office/drawing/2014/main" id="{D1F1B3AC-D308-FD42-9C9E-3D42375BAE8D}"/>
              </a:ext>
            </a:extLst>
          </p:cNvPr>
          <p:cNvSpPr txBox="1">
            <a:spLocks/>
          </p:cNvSpPr>
          <p:nvPr/>
        </p:nvSpPr>
        <p:spPr bwMode="auto">
          <a:xfrm>
            <a:off x="3686007" y="4174644"/>
            <a:ext cx="7924800" cy="1981200"/>
          </a:xfrm>
          <a:prstGeom prst="rect">
            <a:avLst/>
          </a:prstGeom>
          <a:noFill/>
          <a:ln w="9525">
            <a:noFill/>
            <a:miter lim="800000"/>
            <a:headEnd/>
            <a:tailEnd/>
          </a:ln>
        </p:spPr>
        <p:txBody>
          <a:bodyPr/>
          <a:lstStyle/>
          <a:p>
            <a:pPr algn="r" eaLnBrk="1" hangingPunct="1">
              <a:spcBef>
                <a:spcPct val="20000"/>
              </a:spcBef>
              <a:buFont typeface="Wingdings" pitchFamily="2" charset="2"/>
              <a:buNone/>
            </a:pPr>
            <a:r>
              <a:rPr lang="en-US" altLang="en-US" dirty="0">
                <a:solidFill>
                  <a:srgbClr val="006600"/>
                </a:solidFill>
                <a:latin typeface="Times New Roman" pitchFamily="18" charset="0"/>
                <a:cs typeface="Times New Roman" pitchFamily="18" charset="0"/>
              </a:rPr>
              <a:t>Under the Guidance of,</a:t>
            </a:r>
            <a:endParaRPr lang="en-US" altLang="en-US" b="1" dirty="0">
              <a:solidFill>
                <a:srgbClr val="006600"/>
              </a:solidFill>
              <a:latin typeface="Times New Roman" pitchFamily="18" charset="0"/>
              <a:cs typeface="Times New Roman" pitchFamily="18" charset="0"/>
            </a:endParaRPr>
          </a:p>
          <a:p>
            <a:pPr algn="r" eaLnBrk="1" hangingPunct="1">
              <a:spcBef>
                <a:spcPct val="20000"/>
              </a:spcBef>
              <a:buFont typeface="Wingdings" pitchFamily="2" charset="2"/>
              <a:buNone/>
            </a:pPr>
            <a:endParaRPr lang="en-US" altLang="en-US" sz="900" b="1" dirty="0">
              <a:solidFill>
                <a:schemeClr val="bg1"/>
              </a:solidFill>
              <a:latin typeface="Times New Roman" pitchFamily="18" charset="0"/>
              <a:cs typeface="Times New Roman" pitchFamily="18" charset="0"/>
            </a:endParaRPr>
          </a:p>
          <a:p>
            <a:pPr algn="r" eaLnBrk="1" hangingPunct="1">
              <a:spcBef>
                <a:spcPct val="20000"/>
              </a:spcBef>
              <a:buFont typeface="Wingdings" pitchFamily="2" charset="2"/>
              <a:buNone/>
            </a:pPr>
            <a:r>
              <a:rPr lang="en-US" altLang="en-US" sz="1400" b="1" dirty="0">
                <a:solidFill>
                  <a:srgbClr val="170BAD"/>
                </a:solidFill>
                <a:latin typeface="Times New Roman" pitchFamily="18" charset="0"/>
                <a:cs typeface="Times New Roman" pitchFamily="18" charset="0"/>
              </a:rPr>
              <a:t>Dr. Balamurugan MS.,  </a:t>
            </a:r>
            <a:endParaRPr lang="en-US" altLang="en-US" sz="1400" dirty="0">
              <a:solidFill>
                <a:srgbClr val="898989"/>
              </a:solidFill>
              <a:latin typeface="Times New Roman" pitchFamily="18" charset="0"/>
              <a:cs typeface="Times New Roman" pitchFamily="18" charset="0"/>
            </a:endParaRPr>
          </a:p>
          <a:p>
            <a:pPr algn="r" eaLnBrk="1" hangingPunct="1">
              <a:lnSpc>
                <a:spcPct val="150000"/>
              </a:lnSpc>
              <a:spcBef>
                <a:spcPct val="20000"/>
              </a:spcBef>
              <a:buFont typeface="Wingdings" pitchFamily="2" charset="2"/>
              <a:buNone/>
            </a:pPr>
            <a:r>
              <a:rPr lang="en-US" altLang="en-US" sz="1200" dirty="0">
                <a:solidFill>
                  <a:srgbClr val="898989"/>
                </a:solidFill>
                <a:latin typeface="Times New Roman" pitchFamily="18" charset="0"/>
                <a:cs typeface="Times New Roman" pitchFamily="18" charset="0"/>
              </a:rPr>
              <a:t>Associate Professor,</a:t>
            </a:r>
          </a:p>
          <a:p>
            <a:pPr algn="r" eaLnBrk="1" hangingPunct="1">
              <a:lnSpc>
                <a:spcPct val="150000"/>
              </a:lnSpc>
              <a:spcBef>
                <a:spcPct val="20000"/>
              </a:spcBef>
              <a:buFont typeface="Wingdings" pitchFamily="2" charset="2"/>
              <a:buNone/>
            </a:pPr>
            <a:r>
              <a:rPr lang="en-US" altLang="en-US" sz="1200" dirty="0">
                <a:solidFill>
                  <a:srgbClr val="898989"/>
                </a:solidFill>
                <a:latin typeface="Times New Roman" pitchFamily="18" charset="0"/>
                <a:cs typeface="Times New Roman" pitchFamily="18" charset="0"/>
              </a:rPr>
              <a:t>School of Electronics Engineering,</a:t>
            </a:r>
          </a:p>
          <a:p>
            <a:pPr algn="r" eaLnBrk="1" hangingPunct="1">
              <a:lnSpc>
                <a:spcPct val="150000"/>
              </a:lnSpc>
              <a:spcBef>
                <a:spcPct val="20000"/>
              </a:spcBef>
              <a:buFont typeface="Wingdings" pitchFamily="2" charset="2"/>
              <a:buNone/>
            </a:pPr>
            <a:r>
              <a:rPr lang="en-US" altLang="en-US" sz="1200" dirty="0">
                <a:solidFill>
                  <a:srgbClr val="898989"/>
                </a:solidFill>
                <a:latin typeface="Times New Roman" pitchFamily="18" charset="0"/>
                <a:cs typeface="Times New Roman" pitchFamily="18" charset="0"/>
              </a:rPr>
              <a:t>VIT Chennai,</a:t>
            </a:r>
          </a:p>
          <a:p>
            <a:pPr algn="r" eaLnBrk="1" hangingPunct="1">
              <a:lnSpc>
                <a:spcPct val="150000"/>
              </a:lnSpc>
              <a:spcBef>
                <a:spcPct val="20000"/>
              </a:spcBef>
              <a:buFont typeface="Wingdings" pitchFamily="2" charset="2"/>
              <a:buNone/>
            </a:pPr>
            <a:r>
              <a:rPr lang="en-US" altLang="en-US" sz="1200" dirty="0">
                <a:solidFill>
                  <a:srgbClr val="898989"/>
                </a:solidFill>
                <a:latin typeface="Times New Roman" pitchFamily="18" charset="0"/>
                <a:cs typeface="Times New Roman" pitchFamily="18" charset="0"/>
              </a:rPr>
              <a:t>Chennai- 600127.</a:t>
            </a:r>
          </a:p>
        </p:txBody>
      </p:sp>
    </p:spTree>
    <p:extLst>
      <p:ext uri="{BB962C8B-B14F-4D97-AF65-F5344CB8AC3E}">
        <p14:creationId xmlns:p14="http://schemas.microsoft.com/office/powerpoint/2010/main" val="39817851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4B6DF5-A46F-D446-826E-A6DAB34722E8}"/>
              </a:ext>
            </a:extLst>
          </p:cNvPr>
          <p:cNvSpPr>
            <a:spLocks noGrp="1"/>
          </p:cNvSpPr>
          <p:nvPr>
            <p:ph type="title"/>
          </p:nvPr>
        </p:nvSpPr>
        <p:spPr/>
        <p:txBody>
          <a:bodyPr>
            <a:normAutofit/>
          </a:bodyPr>
          <a:lstStyle/>
          <a:p>
            <a:r>
              <a:rPr lang="en-US" sz="3600" b="1" dirty="0"/>
              <a:t>CONCLUSION</a:t>
            </a:r>
          </a:p>
        </p:txBody>
      </p:sp>
      <p:sp>
        <p:nvSpPr>
          <p:cNvPr id="3" name="Content Placeholder 2">
            <a:extLst>
              <a:ext uri="{FF2B5EF4-FFF2-40B4-BE49-F238E27FC236}">
                <a16:creationId xmlns:a16="http://schemas.microsoft.com/office/drawing/2014/main" id="{38967418-A7E0-3240-B916-D47257A18F9B}"/>
              </a:ext>
            </a:extLst>
          </p:cNvPr>
          <p:cNvSpPr>
            <a:spLocks noGrp="1"/>
          </p:cNvSpPr>
          <p:nvPr>
            <p:ph idx="1"/>
          </p:nvPr>
        </p:nvSpPr>
        <p:spPr/>
        <p:txBody>
          <a:bodyPr>
            <a:normAutofit lnSpcReduction="10000"/>
          </a:bodyPr>
          <a:lstStyle/>
          <a:p>
            <a:r>
              <a:rPr lang="en-US" dirty="0"/>
              <a:t>The use of power electronics is increasing exponentially across various sectors of human life. The components used in the project, like Arduino Mode </a:t>
            </a:r>
            <a:r>
              <a:rPr lang="en-US" dirty="0" err="1"/>
              <a:t>mcu</a:t>
            </a:r>
            <a:r>
              <a:rPr lang="en-US" dirty="0"/>
              <a:t> and sensors are slowly becoming an indispensable part of our daily routines. So, it is only fitting that we use them to improve efficiency in every walk of life. Keeping in mind the urgent need for energy conservation, IoT based smart street lighting system is an excellent and effective solution. It combines safe lighting protocols with consumption of minimal amount of power. The energy savings, as discussed before are phenomenal. The future scope of this project expands into speed detection and customizable area of illumination.</a:t>
            </a:r>
            <a:endParaRPr lang="en-IN" dirty="0"/>
          </a:p>
          <a:p>
            <a:r>
              <a:rPr lang="en-US" dirty="0"/>
              <a:t>An additional component which would lead to better functioning of the concept would  be the use of LED bulbs. Despite their  high initial costs, they are a viable option as they drastically reduce the power consumption. They will aid in further saving of energy and reduction in operational costs.</a:t>
            </a:r>
            <a:endParaRPr lang="en-IN" dirty="0"/>
          </a:p>
        </p:txBody>
      </p:sp>
    </p:spTree>
    <p:extLst>
      <p:ext uri="{BB962C8B-B14F-4D97-AF65-F5344CB8AC3E}">
        <p14:creationId xmlns:p14="http://schemas.microsoft.com/office/powerpoint/2010/main" val="29097750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4B6DF5-A46F-D446-826E-A6DAB34722E8}"/>
              </a:ext>
            </a:extLst>
          </p:cNvPr>
          <p:cNvSpPr>
            <a:spLocks noGrp="1"/>
          </p:cNvSpPr>
          <p:nvPr>
            <p:ph type="title"/>
          </p:nvPr>
        </p:nvSpPr>
        <p:spPr/>
        <p:txBody>
          <a:bodyPr>
            <a:normAutofit/>
          </a:bodyPr>
          <a:lstStyle/>
          <a:p>
            <a:r>
              <a:rPr lang="en-US" sz="3600" b="1" dirty="0"/>
              <a:t>Abstract</a:t>
            </a:r>
          </a:p>
        </p:txBody>
      </p:sp>
      <p:sp>
        <p:nvSpPr>
          <p:cNvPr id="3" name="Content Placeholder 2">
            <a:extLst>
              <a:ext uri="{FF2B5EF4-FFF2-40B4-BE49-F238E27FC236}">
                <a16:creationId xmlns:a16="http://schemas.microsoft.com/office/drawing/2014/main" id="{38967418-A7E0-3240-B916-D47257A18F9B}"/>
              </a:ext>
            </a:extLst>
          </p:cNvPr>
          <p:cNvSpPr>
            <a:spLocks noGrp="1"/>
          </p:cNvSpPr>
          <p:nvPr>
            <p:ph idx="1"/>
          </p:nvPr>
        </p:nvSpPr>
        <p:spPr/>
        <p:txBody>
          <a:bodyPr>
            <a:noAutofit/>
          </a:bodyPr>
          <a:lstStyle/>
          <a:p>
            <a:pPr>
              <a:lnSpc>
                <a:spcPct val="100000"/>
              </a:lnSpc>
            </a:pPr>
            <a:r>
              <a:rPr lang="en-IN" spc="70" dirty="0"/>
              <a:t>Smart led street lighting system proposes to design and execute the recent advanced development in IOT for energy savings of street lights. The best solution for the reduction of electrical power wastage is the automation of street light and for the manual operation of the lighting system to be completely eliminated. A method for modifying street light illumination is by using sensor at minimum electrical energy consumption, such as when an objects presence is detected, street lights will glow at their brightest, else they would stay in the dim mode during the night time. Internet of things (IOT) is used to visualize the real time updates of street processing and notifying the changes that occur and in what period of time. This would reduce power consumption, maintenance heat emissions, and replacement costs.</a:t>
            </a:r>
          </a:p>
          <a:p>
            <a:pPr>
              <a:lnSpc>
                <a:spcPct val="100000"/>
              </a:lnSpc>
            </a:pPr>
            <a:endParaRPr lang="en-US" sz="1600" spc="70" dirty="0">
              <a:cs typeface="Arial" panose="020B0604020202020204" pitchFamily="34" charset="0"/>
            </a:endParaRPr>
          </a:p>
        </p:txBody>
      </p:sp>
    </p:spTree>
    <p:extLst>
      <p:ext uri="{BB962C8B-B14F-4D97-AF65-F5344CB8AC3E}">
        <p14:creationId xmlns:p14="http://schemas.microsoft.com/office/powerpoint/2010/main" val="20346515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4B6DF5-A46F-D446-826E-A6DAB34722E8}"/>
              </a:ext>
            </a:extLst>
          </p:cNvPr>
          <p:cNvSpPr>
            <a:spLocks noGrp="1"/>
          </p:cNvSpPr>
          <p:nvPr>
            <p:ph type="title"/>
          </p:nvPr>
        </p:nvSpPr>
        <p:spPr/>
        <p:txBody>
          <a:bodyPr>
            <a:normAutofit/>
          </a:bodyPr>
          <a:lstStyle/>
          <a:p>
            <a:r>
              <a:rPr lang="en-US" sz="3600" b="1" dirty="0"/>
              <a:t>LITRATURE REVIEW</a:t>
            </a:r>
          </a:p>
        </p:txBody>
      </p:sp>
      <p:pic>
        <p:nvPicPr>
          <p:cNvPr id="7" name="Content Placeholder 6">
            <a:extLst>
              <a:ext uri="{FF2B5EF4-FFF2-40B4-BE49-F238E27FC236}">
                <a16:creationId xmlns:a16="http://schemas.microsoft.com/office/drawing/2014/main" id="{EDC8A2D3-2CF4-6946-8360-F471B6CC5DB7}"/>
              </a:ext>
            </a:extLst>
          </p:cNvPr>
          <p:cNvPicPr>
            <a:picLocks noGrp="1" noChangeAspect="1"/>
          </p:cNvPicPr>
          <p:nvPr>
            <p:ph idx="1"/>
          </p:nvPr>
        </p:nvPicPr>
        <p:blipFill>
          <a:blip r:embed="rId2"/>
          <a:stretch>
            <a:fillRect/>
          </a:stretch>
        </p:blipFill>
        <p:spPr>
          <a:xfrm>
            <a:off x="5715000" y="984889"/>
            <a:ext cx="5678488" cy="4859646"/>
          </a:xfrm>
          <a:ln w="57150">
            <a:solidFill>
              <a:schemeClr val="tx1"/>
            </a:solidFill>
          </a:ln>
        </p:spPr>
      </p:pic>
      <p:sp>
        <p:nvSpPr>
          <p:cNvPr id="5" name="Text Placeholder 4">
            <a:extLst>
              <a:ext uri="{FF2B5EF4-FFF2-40B4-BE49-F238E27FC236}">
                <a16:creationId xmlns:a16="http://schemas.microsoft.com/office/drawing/2014/main" id="{57C13AA2-0C15-2046-9AD8-33FC09520BED}"/>
              </a:ext>
            </a:extLst>
          </p:cNvPr>
          <p:cNvSpPr>
            <a:spLocks noGrp="1"/>
          </p:cNvSpPr>
          <p:nvPr>
            <p:ph type="body" sz="half" idx="2"/>
          </p:nvPr>
        </p:nvSpPr>
        <p:spPr/>
        <p:txBody>
          <a:bodyPr/>
          <a:lstStyle/>
          <a:p>
            <a:r>
              <a:rPr lang="en-IN" i="1" dirty="0">
                <a:latin typeface="Helvetica" pitchFamily="2" charset="0"/>
              </a:rPr>
              <a:t>Kiran Sultan*Department of Computer and Information Technology (CIT ), JCC, King </a:t>
            </a:r>
            <a:r>
              <a:rPr lang="en-IN" i="1" dirty="0" err="1">
                <a:latin typeface="Helvetica" pitchFamily="2" charset="0"/>
              </a:rPr>
              <a:t>Abdulaziz</a:t>
            </a:r>
            <a:r>
              <a:rPr lang="en-IN" i="1" dirty="0">
                <a:latin typeface="Helvetica" pitchFamily="2" charset="0"/>
              </a:rPr>
              <a:t> University,</a:t>
            </a:r>
          </a:p>
          <a:p>
            <a:r>
              <a:rPr lang="en-IN" b="1" dirty="0">
                <a:latin typeface="Helvetica" pitchFamily="2" charset="0"/>
              </a:rPr>
              <a:t>A Comprehensive Study of Internet-of-Things (IoT) based </a:t>
            </a:r>
            <a:r>
              <a:rPr lang="en-IN" b="1" dirty="0" err="1">
                <a:latin typeface="Helvetica" pitchFamily="2" charset="0"/>
              </a:rPr>
              <a:t>SmartStreet</a:t>
            </a:r>
            <a:r>
              <a:rPr lang="en-IN" b="1" dirty="0">
                <a:latin typeface="Helvetica" pitchFamily="2" charset="0"/>
              </a:rPr>
              <a:t> Lights (2018),</a:t>
            </a:r>
          </a:p>
          <a:p>
            <a:r>
              <a:rPr lang="en-US" dirty="0"/>
              <a:t>Link - </a:t>
            </a:r>
            <a:r>
              <a:rPr lang="en-US" dirty="0">
                <a:hlinkClick r:id="rId3"/>
              </a:rPr>
              <a:t>https://indjst.org/articles/a-comprehensive-study-of-internet-of-things-iot-based-smart-street-lights</a:t>
            </a:r>
            <a:endParaRPr lang="en-US" dirty="0"/>
          </a:p>
          <a:p>
            <a:endParaRPr lang="en-US" dirty="0"/>
          </a:p>
        </p:txBody>
      </p:sp>
    </p:spTree>
    <p:extLst>
      <p:ext uri="{BB962C8B-B14F-4D97-AF65-F5344CB8AC3E}">
        <p14:creationId xmlns:p14="http://schemas.microsoft.com/office/powerpoint/2010/main" val="39565952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4B6DF5-A46F-D446-826E-A6DAB34722E8}"/>
              </a:ext>
            </a:extLst>
          </p:cNvPr>
          <p:cNvSpPr>
            <a:spLocks noGrp="1"/>
          </p:cNvSpPr>
          <p:nvPr>
            <p:ph type="title"/>
          </p:nvPr>
        </p:nvSpPr>
        <p:spPr/>
        <p:txBody>
          <a:bodyPr>
            <a:normAutofit/>
          </a:bodyPr>
          <a:lstStyle/>
          <a:p>
            <a:r>
              <a:rPr lang="en-US" sz="3600" b="1" dirty="0"/>
              <a:t>LITRATURE REVIEW</a:t>
            </a:r>
          </a:p>
        </p:txBody>
      </p:sp>
      <p:sp>
        <p:nvSpPr>
          <p:cNvPr id="5" name="Text Placeholder 4">
            <a:extLst>
              <a:ext uri="{FF2B5EF4-FFF2-40B4-BE49-F238E27FC236}">
                <a16:creationId xmlns:a16="http://schemas.microsoft.com/office/drawing/2014/main" id="{57C13AA2-0C15-2046-9AD8-33FC09520BED}"/>
              </a:ext>
            </a:extLst>
          </p:cNvPr>
          <p:cNvSpPr>
            <a:spLocks noGrp="1"/>
          </p:cNvSpPr>
          <p:nvPr>
            <p:ph type="body" sz="half" idx="2"/>
          </p:nvPr>
        </p:nvSpPr>
        <p:spPr/>
        <p:txBody>
          <a:bodyPr/>
          <a:lstStyle/>
          <a:p>
            <a:r>
              <a:rPr lang="en-IN" i="1" dirty="0">
                <a:latin typeface="Helvetica" pitchFamily="2" charset="0"/>
              </a:rPr>
              <a:t>R. </a:t>
            </a:r>
            <a:r>
              <a:rPr lang="en-IN" i="1" dirty="0" err="1">
                <a:latin typeface="Helvetica" pitchFamily="2" charset="0"/>
              </a:rPr>
              <a:t>Abinaya</a:t>
            </a:r>
            <a:r>
              <a:rPr lang="en-IN" i="1" dirty="0">
                <a:latin typeface="Helvetica" pitchFamily="2" charset="0"/>
              </a:rPr>
              <a:t>*, V. Varsha and </a:t>
            </a:r>
            <a:r>
              <a:rPr lang="en-IN" i="1" dirty="0" err="1">
                <a:latin typeface="Helvetica" pitchFamily="2" charset="0"/>
              </a:rPr>
              <a:t>Kaluvan</a:t>
            </a:r>
            <a:r>
              <a:rPr lang="en-IN" i="1" dirty="0">
                <a:latin typeface="Helvetica" pitchFamily="2" charset="0"/>
              </a:rPr>
              <a:t> , </a:t>
            </a:r>
            <a:r>
              <a:rPr lang="en-IN" i="1" dirty="0" err="1">
                <a:latin typeface="Helvetica" pitchFamily="2" charset="0"/>
              </a:rPr>
              <a:t>Thiagarajar</a:t>
            </a:r>
            <a:r>
              <a:rPr lang="en-IN" i="1" dirty="0">
                <a:latin typeface="Helvetica" pitchFamily="2" charset="0"/>
              </a:rPr>
              <a:t> College of Engineering, Hariharan Department of Electronics and Communication Engineering, </a:t>
            </a:r>
            <a:r>
              <a:rPr lang="en-IN" i="1" dirty="0" err="1">
                <a:latin typeface="Helvetica" pitchFamily="2" charset="0"/>
              </a:rPr>
              <a:t>Thiagarajar</a:t>
            </a:r>
            <a:r>
              <a:rPr lang="en-IN" i="1" dirty="0">
                <a:latin typeface="Helvetica" pitchFamily="2" charset="0"/>
              </a:rPr>
              <a:t> College of Engineering,</a:t>
            </a:r>
          </a:p>
          <a:p>
            <a:r>
              <a:rPr lang="en-IN" b="1" dirty="0">
                <a:latin typeface="Helvetica" pitchFamily="2" charset="0"/>
              </a:rPr>
              <a:t>An Intelligent Street Light System based on Piezoelectric Sensor </a:t>
            </a:r>
            <a:r>
              <a:rPr lang="en-IN" b="1" dirty="0">
                <a:solidFill>
                  <a:srgbClr val="000000"/>
                </a:solidFill>
                <a:latin typeface="Helvetica" pitchFamily="2" charset="0"/>
              </a:rPr>
              <a:t>Networks (2016)</a:t>
            </a:r>
          </a:p>
          <a:p>
            <a:r>
              <a:rPr lang="en-IN" dirty="0">
                <a:solidFill>
                  <a:srgbClr val="000000"/>
                </a:solidFill>
                <a:latin typeface="Helvetica" pitchFamily="2" charset="0"/>
              </a:rPr>
              <a:t>Link - </a:t>
            </a:r>
            <a:r>
              <a:rPr lang="en-IN" dirty="0">
                <a:solidFill>
                  <a:srgbClr val="000000"/>
                </a:solidFill>
                <a:latin typeface="Helvetica" pitchFamily="2" charset="0"/>
                <a:hlinkClick r:id="rId2"/>
              </a:rPr>
              <a:t>https://indjst.org/articles/an-intelligent-street-light-system-based-on-piezoelectric-sensor-networks</a:t>
            </a:r>
            <a:endParaRPr lang="en-IN" dirty="0">
              <a:solidFill>
                <a:srgbClr val="000000"/>
              </a:solidFill>
              <a:latin typeface="Helvetica" pitchFamily="2" charset="0"/>
            </a:endParaRPr>
          </a:p>
          <a:p>
            <a:endParaRPr lang="en-IN" dirty="0">
              <a:solidFill>
                <a:srgbClr val="0563C2"/>
              </a:solidFill>
              <a:latin typeface="Helvetica" pitchFamily="2" charset="0"/>
            </a:endParaRPr>
          </a:p>
        </p:txBody>
      </p:sp>
      <p:pic>
        <p:nvPicPr>
          <p:cNvPr id="8" name="Content Placeholder 7">
            <a:extLst>
              <a:ext uri="{FF2B5EF4-FFF2-40B4-BE49-F238E27FC236}">
                <a16:creationId xmlns:a16="http://schemas.microsoft.com/office/drawing/2014/main" id="{2EACD55D-4C94-CC42-9A24-CCB41EB66E4F}"/>
              </a:ext>
            </a:extLst>
          </p:cNvPr>
          <p:cNvPicPr>
            <a:picLocks noGrp="1" noChangeAspect="1"/>
          </p:cNvPicPr>
          <p:nvPr>
            <p:ph idx="1"/>
          </p:nvPr>
        </p:nvPicPr>
        <p:blipFill>
          <a:blip r:embed="rId3"/>
          <a:stretch>
            <a:fillRect/>
          </a:stretch>
        </p:blipFill>
        <p:spPr>
          <a:xfrm>
            <a:off x="5715000" y="984889"/>
            <a:ext cx="5678488" cy="4859646"/>
          </a:xfrm>
          <a:ln w="57150">
            <a:solidFill>
              <a:schemeClr val="tx1"/>
            </a:solidFill>
          </a:ln>
        </p:spPr>
      </p:pic>
    </p:spTree>
    <p:extLst>
      <p:ext uri="{BB962C8B-B14F-4D97-AF65-F5344CB8AC3E}">
        <p14:creationId xmlns:p14="http://schemas.microsoft.com/office/powerpoint/2010/main" val="30329179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4B6DF5-A46F-D446-826E-A6DAB34722E8}"/>
              </a:ext>
            </a:extLst>
          </p:cNvPr>
          <p:cNvSpPr>
            <a:spLocks noGrp="1"/>
          </p:cNvSpPr>
          <p:nvPr>
            <p:ph type="title"/>
          </p:nvPr>
        </p:nvSpPr>
        <p:spPr/>
        <p:txBody>
          <a:bodyPr>
            <a:normAutofit/>
          </a:bodyPr>
          <a:lstStyle/>
          <a:p>
            <a:r>
              <a:rPr lang="en-US" sz="3600" b="1" dirty="0"/>
              <a:t>LITRATURE REVIEW</a:t>
            </a:r>
          </a:p>
        </p:txBody>
      </p:sp>
      <p:sp>
        <p:nvSpPr>
          <p:cNvPr id="5" name="Text Placeholder 4">
            <a:extLst>
              <a:ext uri="{FF2B5EF4-FFF2-40B4-BE49-F238E27FC236}">
                <a16:creationId xmlns:a16="http://schemas.microsoft.com/office/drawing/2014/main" id="{57C13AA2-0C15-2046-9AD8-33FC09520BED}"/>
              </a:ext>
            </a:extLst>
          </p:cNvPr>
          <p:cNvSpPr>
            <a:spLocks noGrp="1"/>
          </p:cNvSpPr>
          <p:nvPr>
            <p:ph type="body" sz="half" idx="2"/>
          </p:nvPr>
        </p:nvSpPr>
        <p:spPr/>
        <p:txBody>
          <a:bodyPr/>
          <a:lstStyle/>
          <a:p>
            <a:r>
              <a:rPr lang="en-IN" i="1" dirty="0">
                <a:latin typeface="Helvetica" pitchFamily="2" charset="0"/>
              </a:rPr>
              <a:t>P. Aravind* and V. </a:t>
            </a:r>
            <a:r>
              <a:rPr lang="en-IN" i="1" dirty="0" err="1">
                <a:latin typeface="Helvetica" pitchFamily="2" charset="0"/>
              </a:rPr>
              <a:t>KishoreElectrical</a:t>
            </a:r>
            <a:r>
              <a:rPr lang="en-IN" i="1" dirty="0">
                <a:latin typeface="Helvetica" pitchFamily="2" charset="0"/>
              </a:rPr>
              <a:t> and Electronics Engineering, </a:t>
            </a:r>
            <a:r>
              <a:rPr lang="en-IN" i="1" dirty="0" err="1">
                <a:latin typeface="Helvetica" pitchFamily="2" charset="0"/>
              </a:rPr>
              <a:t>Easwari</a:t>
            </a:r>
            <a:r>
              <a:rPr lang="en-IN" i="1" dirty="0">
                <a:latin typeface="Helvetica" pitchFamily="2" charset="0"/>
              </a:rPr>
              <a:t> Engineering College, </a:t>
            </a:r>
            <a:r>
              <a:rPr lang="en-IN" i="1" dirty="0" err="1">
                <a:latin typeface="Helvetica" pitchFamily="2" charset="0"/>
              </a:rPr>
              <a:t>Ramapuram</a:t>
            </a:r>
            <a:r>
              <a:rPr lang="en-IN" i="1" dirty="0">
                <a:latin typeface="Helvetica" pitchFamily="2" charset="0"/>
              </a:rPr>
              <a:t>, Chennai,</a:t>
            </a:r>
          </a:p>
          <a:p>
            <a:r>
              <a:rPr lang="en-IN" b="1" dirty="0">
                <a:latin typeface="Helvetica" pitchFamily="2" charset="0"/>
              </a:rPr>
              <a:t>E-Street Zone-Automatic Streetlight based on the Movement of Vehicles(2016),</a:t>
            </a:r>
          </a:p>
          <a:p>
            <a:r>
              <a:rPr lang="en-US" dirty="0"/>
              <a:t>Link - </a:t>
            </a:r>
            <a:r>
              <a:rPr lang="en-US" dirty="0">
                <a:hlinkClick r:id="rId2"/>
              </a:rPr>
              <a:t>https://indjst.org/articles/e-street-zone-automatic-streetlight-based-on-the-movement-of-vehicles</a:t>
            </a:r>
            <a:endParaRPr lang="en-US" dirty="0"/>
          </a:p>
          <a:p>
            <a:endParaRPr lang="en-US" dirty="0"/>
          </a:p>
        </p:txBody>
      </p:sp>
      <p:pic>
        <p:nvPicPr>
          <p:cNvPr id="8" name="Content Placeholder 7">
            <a:extLst>
              <a:ext uri="{FF2B5EF4-FFF2-40B4-BE49-F238E27FC236}">
                <a16:creationId xmlns:a16="http://schemas.microsoft.com/office/drawing/2014/main" id="{5FCB6F82-1BE1-2F49-964F-A11EE8866642}"/>
              </a:ext>
            </a:extLst>
          </p:cNvPr>
          <p:cNvPicPr>
            <a:picLocks noGrp="1" noChangeAspect="1"/>
          </p:cNvPicPr>
          <p:nvPr>
            <p:ph idx="1"/>
          </p:nvPr>
        </p:nvPicPr>
        <p:blipFill>
          <a:blip r:embed="rId3"/>
          <a:stretch>
            <a:fillRect/>
          </a:stretch>
        </p:blipFill>
        <p:spPr>
          <a:xfrm>
            <a:off x="5715000" y="984889"/>
            <a:ext cx="5678488" cy="4859646"/>
          </a:xfrm>
          <a:ln w="57150">
            <a:solidFill>
              <a:schemeClr val="tx1"/>
            </a:solidFill>
          </a:ln>
        </p:spPr>
      </p:pic>
    </p:spTree>
    <p:extLst>
      <p:ext uri="{BB962C8B-B14F-4D97-AF65-F5344CB8AC3E}">
        <p14:creationId xmlns:p14="http://schemas.microsoft.com/office/powerpoint/2010/main" val="32483092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4B6DF5-A46F-D446-826E-A6DAB34722E8}"/>
              </a:ext>
            </a:extLst>
          </p:cNvPr>
          <p:cNvSpPr>
            <a:spLocks noGrp="1"/>
          </p:cNvSpPr>
          <p:nvPr>
            <p:ph type="title"/>
          </p:nvPr>
        </p:nvSpPr>
        <p:spPr/>
        <p:txBody>
          <a:bodyPr>
            <a:normAutofit/>
          </a:bodyPr>
          <a:lstStyle/>
          <a:p>
            <a:r>
              <a:rPr lang="en-US" sz="3600" b="1" dirty="0"/>
              <a:t>LITRATURE REVIEW</a:t>
            </a:r>
          </a:p>
        </p:txBody>
      </p:sp>
      <p:sp>
        <p:nvSpPr>
          <p:cNvPr id="5" name="Text Placeholder 4">
            <a:extLst>
              <a:ext uri="{FF2B5EF4-FFF2-40B4-BE49-F238E27FC236}">
                <a16:creationId xmlns:a16="http://schemas.microsoft.com/office/drawing/2014/main" id="{57C13AA2-0C15-2046-9AD8-33FC09520BED}"/>
              </a:ext>
            </a:extLst>
          </p:cNvPr>
          <p:cNvSpPr>
            <a:spLocks noGrp="1"/>
          </p:cNvSpPr>
          <p:nvPr>
            <p:ph type="body" sz="half" idx="2"/>
          </p:nvPr>
        </p:nvSpPr>
        <p:spPr/>
        <p:txBody>
          <a:bodyPr/>
          <a:lstStyle/>
          <a:p>
            <a:r>
              <a:rPr lang="en-IN" i="1" dirty="0">
                <a:latin typeface="Helvetica" pitchFamily="2" charset="0"/>
              </a:rPr>
              <a:t>Jeetendra Swami, Himanshu Patel, Krishna </a:t>
            </a:r>
            <a:r>
              <a:rPr lang="en-IN" i="1" dirty="0" err="1">
                <a:latin typeface="Helvetica" pitchFamily="2" charset="0"/>
              </a:rPr>
              <a:t>Pateland</a:t>
            </a:r>
            <a:r>
              <a:rPr lang="en-IN" i="1" dirty="0">
                <a:latin typeface="Helvetica" pitchFamily="2" charset="0"/>
              </a:rPr>
              <a:t>, </a:t>
            </a:r>
            <a:r>
              <a:rPr lang="en-IN" i="1" dirty="0" err="1">
                <a:latin typeface="Helvetica" pitchFamily="2" charset="0"/>
              </a:rPr>
              <a:t>Ms.Nisha</a:t>
            </a:r>
            <a:r>
              <a:rPr lang="en-IN" i="1" dirty="0">
                <a:latin typeface="Helvetica" pitchFamily="2" charset="0"/>
              </a:rPr>
              <a:t> </a:t>
            </a:r>
            <a:r>
              <a:rPr lang="en-IN" i="1" dirty="0" err="1">
                <a:latin typeface="Helvetica" pitchFamily="2" charset="0"/>
              </a:rPr>
              <a:t>Bhalse,B.E</a:t>
            </a:r>
            <a:r>
              <a:rPr lang="en-IN" i="1" dirty="0">
                <a:latin typeface="Helvetica" pitchFamily="2" charset="0"/>
              </a:rPr>
              <a:t> Student,4Assistant </a:t>
            </a:r>
            <a:r>
              <a:rPr lang="en-IN" i="1" dirty="0" err="1">
                <a:latin typeface="Helvetica" pitchFamily="2" charset="0"/>
              </a:rPr>
              <a:t>Professor,Department</a:t>
            </a:r>
            <a:r>
              <a:rPr lang="en-IN" i="1" dirty="0">
                <a:latin typeface="Helvetica" pitchFamily="2" charset="0"/>
              </a:rPr>
              <a:t> of Computer Science &amp; Engineering, IES </a:t>
            </a:r>
            <a:r>
              <a:rPr lang="en-IN" i="1" dirty="0" err="1">
                <a:latin typeface="Helvetica" pitchFamily="2" charset="0"/>
              </a:rPr>
              <a:t>IPSAcademy</a:t>
            </a:r>
            <a:r>
              <a:rPr lang="en-IN" i="1" dirty="0">
                <a:latin typeface="Helvetica" pitchFamily="2" charset="0"/>
              </a:rPr>
              <a:t> Indore,</a:t>
            </a:r>
          </a:p>
          <a:p>
            <a:r>
              <a:rPr lang="en-IN" b="1" dirty="0">
                <a:latin typeface="Helvetica" pitchFamily="2" charset="0"/>
              </a:rPr>
              <a:t>IoT Based Street Light Automation System(2019),</a:t>
            </a:r>
          </a:p>
          <a:p>
            <a:r>
              <a:rPr lang="en-IN" dirty="0">
                <a:latin typeface="Helvetica" pitchFamily="2" charset="0"/>
              </a:rPr>
              <a:t>Link - </a:t>
            </a:r>
            <a:r>
              <a:rPr lang="en-IN" dirty="0">
                <a:latin typeface="Helvetica" pitchFamily="2" charset="0"/>
                <a:hlinkClick r:id="rId2"/>
              </a:rPr>
              <a:t>www.ijtrd.com/papers/IJTRD20377.pdf</a:t>
            </a:r>
            <a:endParaRPr lang="en-IN" dirty="0">
              <a:latin typeface="Helvetica" pitchFamily="2" charset="0"/>
            </a:endParaRPr>
          </a:p>
          <a:p>
            <a:endParaRPr lang="en-IN" dirty="0">
              <a:latin typeface="Helvetica" pitchFamily="2" charset="0"/>
            </a:endParaRPr>
          </a:p>
        </p:txBody>
      </p:sp>
      <p:pic>
        <p:nvPicPr>
          <p:cNvPr id="8" name="Content Placeholder 7">
            <a:extLst>
              <a:ext uri="{FF2B5EF4-FFF2-40B4-BE49-F238E27FC236}">
                <a16:creationId xmlns:a16="http://schemas.microsoft.com/office/drawing/2014/main" id="{9BBF6FE1-C983-8A43-BA3E-633CD81F7279}"/>
              </a:ext>
            </a:extLst>
          </p:cNvPr>
          <p:cNvPicPr>
            <a:picLocks noGrp="1" noChangeAspect="1"/>
          </p:cNvPicPr>
          <p:nvPr>
            <p:ph idx="1"/>
          </p:nvPr>
        </p:nvPicPr>
        <p:blipFill>
          <a:blip r:embed="rId3"/>
          <a:stretch>
            <a:fillRect/>
          </a:stretch>
        </p:blipFill>
        <p:spPr>
          <a:xfrm>
            <a:off x="5715000" y="984889"/>
            <a:ext cx="5678488" cy="4859646"/>
          </a:xfrm>
          <a:ln w="57150">
            <a:solidFill>
              <a:schemeClr val="tx1"/>
            </a:solidFill>
          </a:ln>
        </p:spPr>
      </p:pic>
    </p:spTree>
    <p:extLst>
      <p:ext uri="{BB962C8B-B14F-4D97-AF65-F5344CB8AC3E}">
        <p14:creationId xmlns:p14="http://schemas.microsoft.com/office/powerpoint/2010/main" val="35756017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4B6DF5-A46F-D446-826E-A6DAB34722E8}"/>
              </a:ext>
            </a:extLst>
          </p:cNvPr>
          <p:cNvSpPr>
            <a:spLocks noGrp="1"/>
          </p:cNvSpPr>
          <p:nvPr>
            <p:ph type="title"/>
          </p:nvPr>
        </p:nvSpPr>
        <p:spPr/>
        <p:txBody>
          <a:bodyPr>
            <a:normAutofit/>
          </a:bodyPr>
          <a:lstStyle/>
          <a:p>
            <a:r>
              <a:rPr lang="en-US" sz="3600" b="1" dirty="0"/>
              <a:t>LITRATURE REVIEW</a:t>
            </a:r>
          </a:p>
        </p:txBody>
      </p:sp>
      <p:sp>
        <p:nvSpPr>
          <p:cNvPr id="5" name="Text Placeholder 4">
            <a:extLst>
              <a:ext uri="{FF2B5EF4-FFF2-40B4-BE49-F238E27FC236}">
                <a16:creationId xmlns:a16="http://schemas.microsoft.com/office/drawing/2014/main" id="{57C13AA2-0C15-2046-9AD8-33FC09520BED}"/>
              </a:ext>
            </a:extLst>
          </p:cNvPr>
          <p:cNvSpPr>
            <a:spLocks noGrp="1"/>
          </p:cNvSpPr>
          <p:nvPr>
            <p:ph type="body" sz="half" idx="2"/>
          </p:nvPr>
        </p:nvSpPr>
        <p:spPr/>
        <p:txBody>
          <a:bodyPr/>
          <a:lstStyle/>
          <a:p>
            <a:r>
              <a:rPr lang="en-IN" i="1" dirty="0" err="1">
                <a:latin typeface="Arial" panose="020B0604020202020204" pitchFamily="34" charset="0"/>
                <a:cs typeface="Arial" panose="020B0604020202020204" pitchFamily="34" charset="0"/>
              </a:rPr>
              <a:t>Sriharsha</a:t>
            </a:r>
            <a:r>
              <a:rPr lang="en-IN" i="1" dirty="0">
                <a:latin typeface="Arial" panose="020B0604020202020204" pitchFamily="34" charset="0"/>
                <a:cs typeface="Arial" panose="020B0604020202020204" pitchFamily="34" charset="0"/>
              </a:rPr>
              <a:t> </a:t>
            </a:r>
            <a:r>
              <a:rPr lang="en-IN" i="1" dirty="0" err="1">
                <a:latin typeface="Arial" panose="020B0604020202020204" pitchFamily="34" charset="0"/>
                <a:cs typeface="Arial" panose="020B0604020202020204" pitchFamily="34" charset="0"/>
              </a:rPr>
              <a:t>Revadi</a:t>
            </a:r>
            <a:r>
              <a:rPr lang="en-IN" i="1" dirty="0">
                <a:latin typeface="Arial" panose="020B0604020202020204" pitchFamily="34" charset="0"/>
                <a:cs typeface="Arial" panose="020B0604020202020204" pitchFamily="34" charset="0"/>
              </a:rPr>
              <a:t>, Sriram Sai Deepak, Pooja. M, Sahana Karanam, V. Shiva Kumar, B.E Student,  Assistant </a:t>
            </a:r>
            <a:r>
              <a:rPr lang="en-IN" i="1" dirty="0" err="1">
                <a:latin typeface="Arial" panose="020B0604020202020204" pitchFamily="34" charset="0"/>
                <a:cs typeface="Arial" panose="020B0604020202020204" pitchFamily="34" charset="0"/>
              </a:rPr>
              <a:t>Professor,Department</a:t>
            </a:r>
            <a:r>
              <a:rPr lang="en-IN" i="1" dirty="0">
                <a:latin typeface="Arial" panose="020B0604020202020204" pitchFamily="34" charset="0"/>
                <a:cs typeface="Arial" panose="020B0604020202020204" pitchFamily="34" charset="0"/>
              </a:rPr>
              <a:t> of CSE, RYMEC, </a:t>
            </a:r>
            <a:r>
              <a:rPr lang="en-IN" i="1" dirty="0" err="1">
                <a:latin typeface="Arial" panose="020B0604020202020204" pitchFamily="34" charset="0"/>
                <a:cs typeface="Arial" panose="020B0604020202020204" pitchFamily="34" charset="0"/>
              </a:rPr>
              <a:t>Ballari</a:t>
            </a:r>
            <a:r>
              <a:rPr lang="en-IN" i="1" dirty="0">
                <a:latin typeface="Arial" panose="020B0604020202020204" pitchFamily="34" charset="0"/>
                <a:cs typeface="Arial" panose="020B0604020202020204" pitchFamily="34" charset="0"/>
              </a:rPr>
              <a:t>, India </a:t>
            </a:r>
          </a:p>
          <a:p>
            <a:r>
              <a:rPr lang="en-IN" b="1" dirty="0">
                <a:latin typeface="Arial" panose="020B0604020202020204" pitchFamily="34" charset="0"/>
                <a:cs typeface="Arial" panose="020B0604020202020204" pitchFamily="34" charset="0"/>
              </a:rPr>
              <a:t>Intelligent Street Light System using Wireless Transmission (2020)</a:t>
            </a:r>
          </a:p>
          <a:p>
            <a:r>
              <a:rPr lang="en-IN" dirty="0">
                <a:latin typeface="Arial" panose="020B0604020202020204" pitchFamily="34" charset="0"/>
                <a:cs typeface="Arial" panose="020B0604020202020204" pitchFamily="34" charset="0"/>
              </a:rPr>
              <a:t>Link - </a:t>
            </a:r>
            <a:r>
              <a:rPr lang="en-IN" dirty="0">
                <a:latin typeface="Arial" panose="020B0604020202020204" pitchFamily="34" charset="0"/>
                <a:cs typeface="Arial" panose="020B0604020202020204" pitchFamily="34" charset="0"/>
                <a:hlinkClick r:id="rId2"/>
              </a:rPr>
              <a:t>https://ijesc.org/upload/18a30b18b554e1e2d52f81cfb8d797ac.Intelligent%20Street%20Light%20System%20using%20Wireless%20Transmission.pdf</a:t>
            </a:r>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Times" pitchFamily="2" charset="0"/>
            </a:endParaRPr>
          </a:p>
          <a:p>
            <a:endParaRPr lang="en-US" dirty="0"/>
          </a:p>
        </p:txBody>
      </p:sp>
      <p:pic>
        <p:nvPicPr>
          <p:cNvPr id="8" name="Content Placeholder 7">
            <a:extLst>
              <a:ext uri="{FF2B5EF4-FFF2-40B4-BE49-F238E27FC236}">
                <a16:creationId xmlns:a16="http://schemas.microsoft.com/office/drawing/2014/main" id="{0EAF7B3D-8ECC-7A43-B2EB-DD98973C1032}"/>
              </a:ext>
            </a:extLst>
          </p:cNvPr>
          <p:cNvPicPr>
            <a:picLocks noGrp="1" noChangeAspect="1"/>
          </p:cNvPicPr>
          <p:nvPr>
            <p:ph idx="1"/>
          </p:nvPr>
        </p:nvPicPr>
        <p:blipFill>
          <a:blip r:embed="rId3"/>
          <a:stretch>
            <a:fillRect/>
          </a:stretch>
        </p:blipFill>
        <p:spPr>
          <a:xfrm>
            <a:off x="5715000" y="984889"/>
            <a:ext cx="5678488" cy="4859646"/>
          </a:xfrm>
          <a:ln w="57150">
            <a:solidFill>
              <a:schemeClr val="tx1"/>
            </a:solidFill>
          </a:ln>
        </p:spPr>
      </p:pic>
    </p:spTree>
    <p:extLst>
      <p:ext uri="{BB962C8B-B14F-4D97-AF65-F5344CB8AC3E}">
        <p14:creationId xmlns:p14="http://schemas.microsoft.com/office/powerpoint/2010/main" val="20736032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4B6DF5-A46F-D446-826E-A6DAB34722E8}"/>
              </a:ext>
            </a:extLst>
          </p:cNvPr>
          <p:cNvSpPr>
            <a:spLocks noGrp="1"/>
          </p:cNvSpPr>
          <p:nvPr>
            <p:ph type="title"/>
          </p:nvPr>
        </p:nvSpPr>
        <p:spPr/>
        <p:txBody>
          <a:bodyPr>
            <a:normAutofit/>
          </a:bodyPr>
          <a:lstStyle/>
          <a:p>
            <a:r>
              <a:rPr lang="en-US" sz="3600" b="1" dirty="0"/>
              <a:t>PROBLEM statement</a:t>
            </a:r>
          </a:p>
        </p:txBody>
      </p:sp>
      <p:sp>
        <p:nvSpPr>
          <p:cNvPr id="3" name="Content Placeholder 2">
            <a:extLst>
              <a:ext uri="{FF2B5EF4-FFF2-40B4-BE49-F238E27FC236}">
                <a16:creationId xmlns:a16="http://schemas.microsoft.com/office/drawing/2014/main" id="{38967418-A7E0-3240-B916-D47257A18F9B}"/>
              </a:ext>
            </a:extLst>
          </p:cNvPr>
          <p:cNvSpPr>
            <a:spLocks noGrp="1"/>
          </p:cNvSpPr>
          <p:nvPr>
            <p:ph idx="1"/>
          </p:nvPr>
        </p:nvSpPr>
        <p:spPr/>
        <p:txBody>
          <a:bodyPr/>
          <a:lstStyle/>
          <a:p>
            <a:pPr marL="0" indent="0">
              <a:buNone/>
            </a:pPr>
            <a:r>
              <a:rPr lang="en-IN" sz="2400" dirty="0"/>
              <a:t>Streetlights are an integral part of any developing locality. They are present on all major road-ways and in the suburbs too. Every day, streetlights are powered from sunset to sunrise at full strength, even when there is no one around. On a global scale, millions of dollars are spent each day on these street lights to provide the required electrical energy. This paper gives the best solution for electrical power wastage.</a:t>
            </a:r>
          </a:p>
          <a:p>
            <a:endParaRPr lang="en-IN" sz="2000" dirty="0"/>
          </a:p>
          <a:p>
            <a:endParaRPr lang="en-US" dirty="0"/>
          </a:p>
        </p:txBody>
      </p:sp>
    </p:spTree>
    <p:extLst>
      <p:ext uri="{BB962C8B-B14F-4D97-AF65-F5344CB8AC3E}">
        <p14:creationId xmlns:p14="http://schemas.microsoft.com/office/powerpoint/2010/main" val="402982489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docProps/app.xml><?xml version="1.0" encoding="utf-8"?>
<Properties xmlns="http://schemas.openxmlformats.org/officeDocument/2006/extended-properties" xmlns:vt="http://schemas.openxmlformats.org/officeDocument/2006/docPropsVTypes">
  <Template>{0D25D8E0-ECE2-0545-A3B5-411979C5D1BF}tf10001061</Template>
  <TotalTime>118</TotalTime>
  <Words>1196</Words>
  <Application>Microsoft Macintosh PowerPoint</Application>
  <PresentationFormat>Widescreen</PresentationFormat>
  <Paragraphs>95</Paragraphs>
  <Slides>20</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20</vt:i4>
      </vt:variant>
    </vt:vector>
  </HeadingPairs>
  <TitlesOfParts>
    <vt:vector size="31" baseType="lpstr">
      <vt:lpstr>Arial</vt:lpstr>
      <vt:lpstr>Courier New</vt:lpstr>
      <vt:lpstr>Franklin Gothic Demi</vt:lpstr>
      <vt:lpstr>Helvetica</vt:lpstr>
      <vt:lpstr>Times</vt:lpstr>
      <vt:lpstr>Times New Roman</vt:lpstr>
      <vt:lpstr>Tw Cen MT</vt:lpstr>
      <vt:lpstr>Tw Cen MT Condensed</vt:lpstr>
      <vt:lpstr>Wingdings</vt:lpstr>
      <vt:lpstr>Wingdings 3</vt:lpstr>
      <vt:lpstr>Integral</vt:lpstr>
      <vt:lpstr>PowerPoint Presentation</vt:lpstr>
      <vt:lpstr>IOT Based Smart Street Lighting System</vt:lpstr>
      <vt:lpstr>Abstract</vt:lpstr>
      <vt:lpstr>LITRATURE REVIEW</vt:lpstr>
      <vt:lpstr>LITRATURE REVIEW</vt:lpstr>
      <vt:lpstr>LITRATURE REVIEW</vt:lpstr>
      <vt:lpstr>LITRATURE REVIEW</vt:lpstr>
      <vt:lpstr>LITRATURE REVIEW</vt:lpstr>
      <vt:lpstr>PROBLEM statement</vt:lpstr>
      <vt:lpstr>METHODOLOGY</vt:lpstr>
      <vt:lpstr>METHODOLOGY</vt:lpstr>
      <vt:lpstr>COMPONENTS</vt:lpstr>
      <vt:lpstr>CIRCUIT DESIGN</vt:lpstr>
      <vt:lpstr>Implementation:</vt:lpstr>
      <vt:lpstr>IMPLEMENTATION CODE:</vt:lpstr>
      <vt:lpstr>PowerPoint Presentation</vt:lpstr>
      <vt:lpstr>RESULT</vt:lpstr>
      <vt:lpstr>ADVANATAGES</vt:lpstr>
      <vt:lpstr>LIMITATIONS</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22</cp:revision>
  <dcterms:created xsi:type="dcterms:W3CDTF">2020-11-03T14:44:19Z</dcterms:created>
  <dcterms:modified xsi:type="dcterms:W3CDTF">2020-11-11T15:42:11Z</dcterms:modified>
</cp:coreProperties>
</file>